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3" r:id="rId2"/>
    <p:sldId id="284" r:id="rId3"/>
    <p:sldId id="285" r:id="rId4"/>
    <p:sldId id="286" r:id="rId5"/>
    <p:sldId id="287" r:id="rId6"/>
    <p:sldId id="307" r:id="rId7"/>
    <p:sldId id="289" r:id="rId8"/>
    <p:sldId id="308" r:id="rId9"/>
    <p:sldId id="290" r:id="rId10"/>
    <p:sldId id="292" r:id="rId11"/>
    <p:sldId id="293" r:id="rId12"/>
    <p:sldId id="294" r:id="rId13"/>
    <p:sldId id="295" r:id="rId14"/>
    <p:sldId id="296" r:id="rId15"/>
    <p:sldId id="297" r:id="rId16"/>
    <p:sldId id="298" r:id="rId17"/>
    <p:sldId id="299" r:id="rId18"/>
    <p:sldId id="300" r:id="rId19"/>
    <p:sldId id="301" r:id="rId20"/>
    <p:sldId id="318" r:id="rId21"/>
    <p:sldId id="321" r:id="rId22"/>
    <p:sldId id="319" r:id="rId23"/>
    <p:sldId id="320" r:id="rId24"/>
    <p:sldId id="310" r:id="rId25"/>
    <p:sldId id="306" r:id="rId26"/>
    <p:sldId id="304" r:id="rId27"/>
    <p:sldId id="303" r:id="rId28"/>
    <p:sldId id="311" r:id="rId29"/>
    <p:sldId id="314" r:id="rId30"/>
    <p:sldId id="327" r:id="rId31"/>
    <p:sldId id="315" r:id="rId32"/>
    <p:sldId id="316" r:id="rId33"/>
    <p:sldId id="317" r:id="rId34"/>
    <p:sldId id="313" r:id="rId35"/>
    <p:sldId id="312" r:id="rId36"/>
    <p:sldId id="326" r:id="rId37"/>
    <p:sldId id="323" r:id="rId38"/>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58" autoAdjust="0"/>
  </p:normalViewPr>
  <p:slideViewPr>
    <p:cSldViewPr>
      <p:cViewPr>
        <p:scale>
          <a:sx n="100" d="100"/>
          <a:sy n="100" d="100"/>
        </p:scale>
        <p:origin x="-1860"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ntonio2\Desktop\Gr&#225;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ntonio2\Desktop\Gr&#225;fico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H:\GRAFICA%20201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autoTitleDeleted val="1"/>
    <c:view3D>
      <c:rotX val="30"/>
      <c:perspective val="30"/>
    </c:view3D>
    <c:plotArea>
      <c:layout>
        <c:manualLayout>
          <c:layoutTarget val="inner"/>
          <c:xMode val="edge"/>
          <c:yMode val="edge"/>
          <c:x val="0"/>
          <c:y val="0"/>
          <c:w val="0.65858585858585961"/>
          <c:h val="0.99622285174692993"/>
        </c:manualLayout>
      </c:layout>
      <c:pie3DChart>
        <c:varyColors val="1"/>
        <c:ser>
          <c:idx val="0"/>
          <c:order val="0"/>
          <c:explosion val="25"/>
          <c:cat>
            <c:strRef>
              <c:f>Hoja1!$B$4:$B$11</c:f>
              <c:strCache>
                <c:ptCount val="8"/>
                <c:pt idx="0">
                  <c:v>Total de reportes de Maltrato</c:v>
                </c:pt>
                <c:pt idx="1">
                  <c:v>Total de denuncias de Maltrato Infantil</c:v>
                </c:pt>
                <c:pt idx="2">
                  <c:v>Total de casos atendidos por Maltrato Fisico</c:v>
                </c:pt>
                <c:pt idx="3">
                  <c:v>Total de casos atendidos por Abuso Sexual</c:v>
                </c:pt>
                <c:pt idx="4">
                  <c:v>Total de casos atendidos por Abandono</c:v>
                </c:pt>
                <c:pt idx="5">
                  <c:v>Total de casos atendidos por Maltrato Emocional</c:v>
                </c:pt>
                <c:pt idx="6">
                  <c:v>Total de casos atendidos por Omisión de Cuidados</c:v>
                </c:pt>
                <c:pt idx="7">
                  <c:v>Total de menores Maltratados Atendidos</c:v>
                </c:pt>
              </c:strCache>
            </c:strRef>
          </c:cat>
          <c:val>
            <c:numRef>
              <c:f>Hoja1!$C$4:$C$11</c:f>
              <c:numCache>
                <c:formatCode>General</c:formatCode>
                <c:ptCount val="8"/>
                <c:pt idx="0">
                  <c:v>1084</c:v>
                </c:pt>
                <c:pt idx="1">
                  <c:v>177</c:v>
                </c:pt>
                <c:pt idx="2">
                  <c:v>63</c:v>
                </c:pt>
                <c:pt idx="3">
                  <c:v>2</c:v>
                </c:pt>
                <c:pt idx="4">
                  <c:v>1</c:v>
                </c:pt>
                <c:pt idx="5">
                  <c:v>125</c:v>
                </c:pt>
                <c:pt idx="6">
                  <c:v>112</c:v>
                </c:pt>
                <c:pt idx="7">
                  <c:v>306</c:v>
                </c:pt>
              </c:numCache>
            </c:numRef>
          </c:val>
        </c:ser>
      </c:pie3DChart>
    </c:plotArea>
    <c:legend>
      <c:legendPos val="r"/>
      <c:layout/>
      <c:txPr>
        <a:bodyPr/>
        <a:lstStyle/>
        <a:p>
          <a:pPr>
            <a:defRPr b="1"/>
          </a:pPr>
          <a:endParaRPr lang="es-MX"/>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a:pPr>
            <a:r>
              <a:rPr lang="es-MX" sz="1200"/>
              <a:t>Campaña "Por una Cultura de Denuncia a Favor de la Legalidad"</a:t>
            </a:r>
          </a:p>
        </c:rich>
      </c:tx>
      <c:layout/>
    </c:title>
    <c:view3D>
      <c:rotX val="30"/>
      <c:perspective val="30"/>
    </c:view3D>
    <c:plotArea>
      <c:layout>
        <c:manualLayout>
          <c:layoutTarget val="inner"/>
          <c:xMode val="edge"/>
          <c:yMode val="edge"/>
          <c:x val="1.5104111986001752E-2"/>
          <c:y val="0.14733725981503784"/>
          <c:w val="0.62256955380577461"/>
          <c:h val="0.83236162826506899"/>
        </c:manualLayout>
      </c:layout>
      <c:pie3DChart>
        <c:varyColors val="1"/>
        <c:ser>
          <c:idx val="0"/>
          <c:order val="0"/>
          <c:explosion val="25"/>
          <c:dLbls>
            <c:txPr>
              <a:bodyPr/>
              <a:lstStyle/>
              <a:p>
                <a:pPr>
                  <a:defRPr sz="1200" b="1"/>
                </a:pPr>
                <a:endParaRPr lang="es-MX"/>
              </a:p>
            </c:txPr>
            <c:showPercent val="1"/>
          </c:dLbls>
          <c:cat>
            <c:strRef>
              <c:f>Hoja1!$B$4:$B$7</c:f>
              <c:strCache>
                <c:ptCount val="4"/>
                <c:pt idx="0">
                  <c:v>Dípticos DIF Nacional 84389 </c:v>
                </c:pt>
                <c:pt idx="1">
                  <c:v>Dípticos DIF Estatal 15611</c:v>
                </c:pt>
                <c:pt idx="2">
                  <c:v>Carteles DIF Nacional 7820</c:v>
                </c:pt>
                <c:pt idx="3">
                  <c:v>Carteles DIF Estatal 2180</c:v>
                </c:pt>
              </c:strCache>
            </c:strRef>
          </c:cat>
          <c:val>
            <c:numRef>
              <c:f>Hoja1!$C$4:$C$7</c:f>
              <c:numCache>
                <c:formatCode>#,##0</c:formatCode>
                <c:ptCount val="4"/>
                <c:pt idx="0">
                  <c:v>84389</c:v>
                </c:pt>
                <c:pt idx="1">
                  <c:v>15611</c:v>
                </c:pt>
                <c:pt idx="2">
                  <c:v>7820</c:v>
                </c:pt>
                <c:pt idx="3" formatCode="General">
                  <c:v>2180</c:v>
                </c:pt>
              </c:numCache>
            </c:numRef>
          </c:val>
        </c:ser>
        <c:dLbls>
          <c:showPercent val="1"/>
        </c:dLbls>
      </c:pie3DChart>
    </c:plotArea>
    <c:legend>
      <c:legendPos val="r"/>
      <c:layout/>
      <c:txPr>
        <a:bodyPr/>
        <a:lstStyle/>
        <a:p>
          <a:pPr>
            <a:defRPr sz="1200"/>
          </a:pPr>
          <a:endParaRPr lang="es-MX"/>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MX" sz="1200" b="1" i="0" baseline="0"/>
              <a:t>Campaña "Por una Cultura de Denuncia a Favor de la Legalidad"</a:t>
            </a:r>
            <a:endParaRPr lang="es-MX" sz="120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s-MX"/>
          </a:p>
        </c:rich>
      </c:tx>
      <c:layout/>
    </c:title>
    <c:view3D>
      <c:rotX val="30"/>
      <c:perspective val="30"/>
    </c:view3D>
    <c:plotArea>
      <c:layout>
        <c:manualLayout>
          <c:layoutTarget val="inner"/>
          <c:xMode val="edge"/>
          <c:yMode val="edge"/>
          <c:x val="1.1093613298337726E-3"/>
          <c:y val="0.19302498878658655"/>
          <c:w val="0.67386439195100611"/>
          <c:h val="0.74359465401630853"/>
        </c:manualLayout>
      </c:layout>
      <c:pie3DChart>
        <c:varyColors val="1"/>
        <c:ser>
          <c:idx val="0"/>
          <c:order val="0"/>
          <c:explosion val="25"/>
          <c:dLbls>
            <c:txPr>
              <a:bodyPr/>
              <a:lstStyle/>
              <a:p>
                <a:pPr>
                  <a:defRPr sz="1200"/>
                </a:pPr>
                <a:endParaRPr lang="es-MX"/>
              </a:p>
            </c:txPr>
            <c:showPercent val="1"/>
          </c:dLbls>
          <c:cat>
            <c:strRef>
              <c:f>Hoja1!$B$24:$B$26</c:f>
              <c:strCache>
                <c:ptCount val="3"/>
                <c:pt idx="0">
                  <c:v>Espectalulares DIF Estatal 20</c:v>
                </c:pt>
                <c:pt idx="1">
                  <c:v>Cápsulas para televisión y redes sociales 10</c:v>
                </c:pt>
                <c:pt idx="2">
                  <c:v>Spot de radio 23 </c:v>
                </c:pt>
              </c:strCache>
            </c:strRef>
          </c:cat>
          <c:val>
            <c:numRef>
              <c:f>Hoja1!$C$24:$C$26</c:f>
              <c:numCache>
                <c:formatCode>General</c:formatCode>
                <c:ptCount val="3"/>
                <c:pt idx="0">
                  <c:v>20</c:v>
                </c:pt>
                <c:pt idx="1">
                  <c:v>10</c:v>
                </c:pt>
                <c:pt idx="2">
                  <c:v>23</c:v>
                </c:pt>
              </c:numCache>
            </c:numRef>
          </c:val>
        </c:ser>
        <c:dLbls>
          <c:showPercent val="1"/>
        </c:dLbls>
      </c:pie3DChart>
    </c:plotArea>
    <c:legend>
      <c:legendPos val="r"/>
      <c:layout/>
      <c:txPr>
        <a:bodyPr/>
        <a:lstStyle/>
        <a:p>
          <a:pPr>
            <a:defRPr sz="1200"/>
          </a:pPr>
          <a:endParaRPr lang="es-MX"/>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clrMapOvr bg1="lt1" tx1="dk1" bg2="lt2" tx2="dk2" accent1="accent1" accent2="accent2" accent3="accent3" accent4="accent4" accent5="accent5" accent6="accent6" hlink="hlink" folHlink="folHlink"/>
  <c:chart>
    <c:title>
      <c:layout>
        <c:manualLayout>
          <c:xMode val="edge"/>
          <c:yMode val="edge"/>
          <c:x val="0.74487971579541179"/>
          <c:y val="2.7403127516786023E-2"/>
        </c:manualLayout>
      </c:layout>
      <c:spPr>
        <a:noFill/>
        <a:ln>
          <a:noFill/>
        </a:ln>
        <a:effectLst/>
      </c:spPr>
      <c:txPr>
        <a:bodyPr rot="0" spcFirstLastPara="1" vertOverflow="ellipsis" vert="horz" wrap="square" anchor="ctr" anchorCtr="1"/>
        <a:lstStyle/>
        <a:p>
          <a:pPr>
            <a:defRPr lang="es-E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MX"/>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Hoja1!$B$3</c:f>
              <c:strCache>
                <c:ptCount val="1"/>
                <c:pt idx="0">
                  <c:v>EJERCICIO 2012</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Lbls>
            <c:dLbl>
              <c:idx val="2"/>
              <c:layout>
                <c:manualLayout>
                  <c:x val="7.2796447613859894E-2"/>
                  <c:y val="-0.10136373578302722"/>
                </c:manualLayout>
              </c:layout>
              <c:dLblPos val="bestFit"/>
              <c:showCatName val="1"/>
              <c:showPercent val="1"/>
              <c:extLst>
                <c:ext xmlns:c15="http://schemas.microsoft.com/office/drawing/2012/chart" uri="{CE6537A1-D6FC-4f65-9D91-7224C49458BB}">
                  <c15:layout/>
                </c:ext>
              </c:extLst>
            </c:dLbl>
            <c:dLbl>
              <c:idx val="3"/>
              <c:layout>
                <c:manualLayout>
                  <c:x val="7.517946307299192E-2"/>
                  <c:y val="-4.7384484759168476E-2"/>
                </c:manualLayout>
              </c:layout>
              <c:dLblPos val="bestFit"/>
              <c:showCatName val="1"/>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lt1">
                        <a:lumMod val="85000"/>
                      </a:schemeClr>
                    </a:solidFill>
                    <a:latin typeface="+mn-lt"/>
                    <a:ea typeface="+mn-ea"/>
                    <a:cs typeface="+mn-cs"/>
                  </a:defRPr>
                </a:pPr>
                <a:endParaRPr lang="es-MX"/>
              </a:p>
            </c:txPr>
            <c:dLblPos val="ctr"/>
            <c:showCatName val="1"/>
            <c:showPercent val="1"/>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Hoja1!$C$2:$F$2</c:f>
              <c:strCache>
                <c:ptCount val="4"/>
                <c:pt idx="0">
                  <c:v>MENORES BAJO CUIDADO DE ALBERGUES</c:v>
                </c:pt>
                <c:pt idx="1">
                  <c:v>REINTEGRADOS</c:v>
                </c:pt>
                <c:pt idx="2">
                  <c:v>MENORES CON SITUACION JURIDICA REGULARIZADA</c:v>
                </c:pt>
                <c:pt idx="3">
                  <c:v>MALTRATO INFANTIL</c:v>
                </c:pt>
              </c:strCache>
            </c:strRef>
          </c:cat>
          <c:val>
            <c:numRef>
              <c:f>Hoja1!$C$3:$F$3</c:f>
              <c:numCache>
                <c:formatCode>General</c:formatCode>
                <c:ptCount val="4"/>
                <c:pt idx="0">
                  <c:v>683</c:v>
                </c:pt>
                <c:pt idx="1">
                  <c:v>257</c:v>
                </c:pt>
                <c:pt idx="2">
                  <c:v>77</c:v>
                </c:pt>
                <c:pt idx="3">
                  <c:v>141</c:v>
                </c:pt>
              </c:numCache>
            </c:numRef>
          </c:val>
        </c:ser>
        <c:dLbls>
          <c:showCatName val="1"/>
        </c:dLbls>
        <c:extLst>
          <c:ext xmlns:c15="http://schemas.microsoft.com/office/drawing/2012/chart" uri="{02D57815-91ED-43cb-92C2-25804820EDAC}">
            <c15:filteredPieSeries>
              <c15:ser>
                <c:idx val="1"/>
                <c:order val="1"/>
                <c:tx>
                  <c:strRef>
                    <c:extLst>
                      <c:ext uri="{02D57815-91ED-43cb-92C2-25804820EDAC}">
                        <c15:formulaRef>
                          <c15:sqref>Hoja1!$B$4</c15:sqref>
                        </c15:formulaRef>
                      </c:ext>
                    </c:extLst>
                    <c:strCache>
                      <c:ptCount val="1"/>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MX"/>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uri="{CE6537A1-D6FC-4f65-9D91-7224C49458BB}"/>
                  </c:extLst>
                </c:dLbls>
                <c:cat>
                  <c:strRef>
                    <c:extLst>
                      <c:ext uri="{02D57815-91ED-43cb-92C2-25804820EDAC}">
                        <c15:formulaRef>
                          <c15:sqref>Hoja1!$C$2:$F$2</c15:sqref>
                        </c15:formulaRef>
                      </c:ext>
                    </c:extLst>
                    <c:strCache>
                      <c:ptCount val="4"/>
                      <c:pt idx="0">
                        <c:v>MENORES BAJO CUIDADO DE ALBERGUES</c:v>
                      </c:pt>
                      <c:pt idx="1">
                        <c:v>REINTEGRADOS</c:v>
                      </c:pt>
                      <c:pt idx="2">
                        <c:v>MENORES CON SITUACION JURIDICA REGULARIZADA</c:v>
                      </c:pt>
                      <c:pt idx="3">
                        <c:v>MALTRATO INFANTIL</c:v>
                      </c:pt>
                    </c:strCache>
                  </c:strRef>
                </c:cat>
                <c:val>
                  <c:numRef>
                    <c:extLst>
                      <c:ext uri="{02D57815-91ED-43cb-92C2-25804820EDAC}">
                        <c15:formulaRef>
                          <c15:sqref>Hoja1!$C$4:$F$4</c15:sqref>
                        </c15:formulaRef>
                      </c:ext>
                    </c:extLst>
                    <c:numCache>
                      <c:formatCode>General</c:formatCode>
                      <c:ptCount val="4"/>
                    </c:numCache>
                  </c:numRef>
                </c:val>
              </c15:ser>
            </c15:filteredPieSeries>
            <c15:filteredPieSeries>
              <c15:ser>
                <c:idx val="2"/>
                <c:order val="2"/>
                <c:tx>
                  <c:strRef>
                    <c:extLst xmlns:c15="http://schemas.microsoft.com/office/drawing/2012/chart">
                      <c:ext xmlns:c15="http://schemas.microsoft.com/office/drawing/2012/chart" uri="{02D57815-91ED-43cb-92C2-25804820EDAC}">
                        <c15:formulaRef>
                          <c15:sqref>Hoja1!$B$5</c15:sqref>
                        </c15:formulaRef>
                      </c:ext>
                    </c:extLst>
                    <c:strCache>
                      <c:ptCount val="1"/>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MX"/>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Hoja1!$C$2:$F$2</c15:sqref>
                        </c15:formulaRef>
                      </c:ext>
                    </c:extLst>
                    <c:strCache>
                      <c:ptCount val="4"/>
                      <c:pt idx="0">
                        <c:v>MENORES BAJO CUIDADO DE ALBERGUES</c:v>
                      </c:pt>
                      <c:pt idx="1">
                        <c:v>REINTEGRADOS</c:v>
                      </c:pt>
                      <c:pt idx="2">
                        <c:v>MENORES CON SITUACION JURIDICA REGULARIZADA</c:v>
                      </c:pt>
                      <c:pt idx="3">
                        <c:v>MALTRATO INFANTIL</c:v>
                      </c:pt>
                    </c:strCache>
                  </c:strRef>
                </c:cat>
                <c:val>
                  <c:numRef>
                    <c:extLst xmlns:c15="http://schemas.microsoft.com/office/drawing/2012/chart">
                      <c:ext xmlns:c15="http://schemas.microsoft.com/office/drawing/2012/chart" uri="{02D57815-91ED-43cb-92C2-25804820EDAC}">
                        <c15:formulaRef>
                          <c15:sqref>Hoja1!$C$5:$F$5</c15:sqref>
                        </c15:formulaRef>
                      </c:ext>
                    </c:extLst>
                    <c:numCache>
                      <c:formatCode>General</c:formatCode>
                      <c:ptCount val="4"/>
                    </c:numCache>
                  </c:numRef>
                </c:val>
              </c15:ser>
            </c15:filteredPieSeries>
          </c:ext>
        </c:extLst>
      </c:pie3DChart>
      <c:spPr>
        <a:noFill/>
        <a:ln>
          <a:noFill/>
        </a:ln>
        <a:effectLst/>
      </c:spPr>
    </c:plotArea>
    <c:legend>
      <c:legendPos val="b"/>
      <c:layout/>
      <c:spPr>
        <a:noFill/>
        <a:ln>
          <a:noFill/>
        </a:ln>
        <a:effectLst/>
      </c:spPr>
      <c:txPr>
        <a:bodyPr rot="0" spcFirstLastPara="1" vertOverflow="ellipsis" vert="horz" wrap="square" anchor="ctr" anchorCtr="1"/>
        <a:lstStyle/>
        <a:p>
          <a:pPr>
            <a:defRPr lang="es-ES" sz="900" b="0" i="0" u="none" strike="noStrike" kern="1200" baseline="0">
              <a:solidFill>
                <a:schemeClr val="lt1">
                  <a:lumMod val="85000"/>
                </a:schemeClr>
              </a:solidFill>
              <a:latin typeface="+mn-lt"/>
              <a:ea typeface="+mn-ea"/>
              <a:cs typeface="+mn-cs"/>
            </a:defRPr>
          </a:pPr>
          <a:endParaRPr lang="es-MX"/>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FABA2-6A3C-40FB-8497-13CEE2ED701F}" type="doc">
      <dgm:prSet loTypeId="urn:microsoft.com/office/officeart/2005/8/layout/cycle4#2" loCatId="cycle" qsTypeId="urn:microsoft.com/office/officeart/2005/8/quickstyle/simple1" qsCatId="simple" csTypeId="urn:microsoft.com/office/officeart/2005/8/colors/colorful4" csCatId="colorful" phldr="1"/>
      <dgm:spPr/>
      <dgm:t>
        <a:bodyPr/>
        <a:lstStyle/>
        <a:p>
          <a:endParaRPr lang="es-MX"/>
        </a:p>
      </dgm:t>
    </dgm:pt>
    <dgm:pt modelId="{765446AE-36E3-4777-A0E4-99415F20F1C8}">
      <dgm:prSet phldrT="[Texto]"/>
      <dgm:spPr/>
      <dgm:t>
        <a:bodyPr/>
        <a:lstStyle/>
        <a:p>
          <a:r>
            <a:rPr lang="es-MX" dirty="0" smtClean="0"/>
            <a:t>4</a:t>
          </a:r>
          <a:endParaRPr lang="es-MX" dirty="0"/>
        </a:p>
      </dgm:t>
    </dgm:pt>
    <dgm:pt modelId="{3D3CF505-4B2F-4AB6-AD2A-91C0981534DE}" type="parTrans" cxnId="{920983A1-645C-478C-ACA1-5938F3EE1F66}">
      <dgm:prSet/>
      <dgm:spPr/>
      <dgm:t>
        <a:bodyPr/>
        <a:lstStyle/>
        <a:p>
          <a:endParaRPr lang="es-MX"/>
        </a:p>
      </dgm:t>
    </dgm:pt>
    <dgm:pt modelId="{22F2DCF6-31D1-461A-96D0-B88C0D66C8DC}" type="sibTrans" cxnId="{920983A1-645C-478C-ACA1-5938F3EE1F66}">
      <dgm:prSet/>
      <dgm:spPr/>
      <dgm:t>
        <a:bodyPr/>
        <a:lstStyle/>
        <a:p>
          <a:endParaRPr lang="es-MX"/>
        </a:p>
      </dgm:t>
    </dgm:pt>
    <dgm:pt modelId="{EDEF9FDE-D962-41E7-AD8B-36B0C6616CBF}">
      <dgm:prSet phldrT="[Texto]" custT="1"/>
      <dgm:spPr/>
      <dgm:t>
        <a:bodyPr/>
        <a:lstStyle/>
        <a:p>
          <a:r>
            <a:rPr lang="es-MX" sz="1050" dirty="0" smtClean="0"/>
            <a:t>Menores con juicios de Patria Protestad</a:t>
          </a:r>
          <a:endParaRPr lang="es-MX" sz="1050" dirty="0"/>
        </a:p>
      </dgm:t>
    </dgm:pt>
    <dgm:pt modelId="{7B34B33D-3350-45BA-8673-35A4A7F77EB0}" type="parTrans" cxnId="{CD03DB6E-BE20-4C67-9277-98F772E90456}">
      <dgm:prSet/>
      <dgm:spPr/>
      <dgm:t>
        <a:bodyPr/>
        <a:lstStyle/>
        <a:p>
          <a:endParaRPr lang="es-MX"/>
        </a:p>
      </dgm:t>
    </dgm:pt>
    <dgm:pt modelId="{FB4F1BF4-BC70-48D6-84DA-7ED255379712}" type="sibTrans" cxnId="{CD03DB6E-BE20-4C67-9277-98F772E90456}">
      <dgm:prSet/>
      <dgm:spPr/>
      <dgm:t>
        <a:bodyPr/>
        <a:lstStyle/>
        <a:p>
          <a:endParaRPr lang="es-MX"/>
        </a:p>
      </dgm:t>
    </dgm:pt>
    <dgm:pt modelId="{0172AAAB-E597-4FE6-8E06-D5583B4ABEB3}">
      <dgm:prSet phldrT="[Texto]"/>
      <dgm:spPr/>
      <dgm:t>
        <a:bodyPr/>
        <a:lstStyle/>
        <a:p>
          <a:r>
            <a:rPr lang="es-MX" smtClean="0"/>
            <a:t>138</a:t>
          </a:r>
          <a:endParaRPr lang="es-MX" dirty="0"/>
        </a:p>
      </dgm:t>
    </dgm:pt>
    <dgm:pt modelId="{57C85459-2F67-4721-92EE-6C473F041B8C}" type="parTrans" cxnId="{EB85956C-D437-4DF6-810D-FDF0BAFBD9F9}">
      <dgm:prSet/>
      <dgm:spPr/>
      <dgm:t>
        <a:bodyPr/>
        <a:lstStyle/>
        <a:p>
          <a:endParaRPr lang="es-MX"/>
        </a:p>
      </dgm:t>
    </dgm:pt>
    <dgm:pt modelId="{7C8467C4-2283-4EFF-AB15-5A89ACAC6D7F}" type="sibTrans" cxnId="{EB85956C-D437-4DF6-810D-FDF0BAFBD9F9}">
      <dgm:prSet/>
      <dgm:spPr/>
      <dgm:t>
        <a:bodyPr/>
        <a:lstStyle/>
        <a:p>
          <a:endParaRPr lang="es-MX"/>
        </a:p>
      </dgm:t>
    </dgm:pt>
    <dgm:pt modelId="{29B82994-CDBF-4633-85CC-E3D493FC0A18}">
      <dgm:prSet phldrT="[Texto]" custT="1"/>
      <dgm:spPr/>
      <dgm:t>
        <a:bodyPr/>
        <a:lstStyle/>
        <a:p>
          <a:r>
            <a:rPr lang="es-MX" sz="1100" dirty="0" smtClean="0"/>
            <a:t>Reintegración nuclear o extensa</a:t>
          </a:r>
          <a:endParaRPr lang="es-MX" sz="1100" dirty="0"/>
        </a:p>
      </dgm:t>
    </dgm:pt>
    <dgm:pt modelId="{E38C860D-C94A-4E85-931D-DE6AAF65DC65}" type="parTrans" cxnId="{A99E5CDE-444E-4981-8FC8-4CD28521E849}">
      <dgm:prSet/>
      <dgm:spPr/>
      <dgm:t>
        <a:bodyPr/>
        <a:lstStyle/>
        <a:p>
          <a:endParaRPr lang="es-MX"/>
        </a:p>
      </dgm:t>
    </dgm:pt>
    <dgm:pt modelId="{D203DC96-B3A0-4543-B0FB-828CB118B06D}" type="sibTrans" cxnId="{A99E5CDE-444E-4981-8FC8-4CD28521E849}">
      <dgm:prSet/>
      <dgm:spPr/>
      <dgm:t>
        <a:bodyPr/>
        <a:lstStyle/>
        <a:p>
          <a:endParaRPr lang="es-MX"/>
        </a:p>
      </dgm:t>
    </dgm:pt>
    <dgm:pt modelId="{3C3F2C9F-2ACD-46AC-B641-32F7D698F0C5}">
      <dgm:prSet phldrT="[Texto]"/>
      <dgm:spPr/>
      <dgm:t>
        <a:bodyPr/>
        <a:lstStyle/>
        <a:p>
          <a:r>
            <a:rPr lang="es-MX" smtClean="0"/>
            <a:t>33 </a:t>
          </a:r>
          <a:endParaRPr lang="es-MX" dirty="0"/>
        </a:p>
      </dgm:t>
    </dgm:pt>
    <dgm:pt modelId="{A5D640EA-1EDD-4D14-9C0B-EF846B877536}" type="parTrans" cxnId="{1A48FCE6-A91A-46C9-9733-193BF6FA7D6D}">
      <dgm:prSet/>
      <dgm:spPr/>
      <dgm:t>
        <a:bodyPr/>
        <a:lstStyle/>
        <a:p>
          <a:endParaRPr lang="es-MX"/>
        </a:p>
      </dgm:t>
    </dgm:pt>
    <dgm:pt modelId="{953F9DCE-E561-4AC5-8AC2-CEA1A055CCE3}" type="sibTrans" cxnId="{1A48FCE6-A91A-46C9-9733-193BF6FA7D6D}">
      <dgm:prSet/>
      <dgm:spPr/>
      <dgm:t>
        <a:bodyPr/>
        <a:lstStyle/>
        <a:p>
          <a:endParaRPr lang="es-MX"/>
        </a:p>
      </dgm:t>
    </dgm:pt>
    <dgm:pt modelId="{36CE3EE2-DA32-4B10-AE25-7CB00B32D74E}">
      <dgm:prSet phldrT="[Texto]" custT="1"/>
      <dgm:spPr/>
      <dgm:t>
        <a:bodyPr/>
        <a:lstStyle/>
        <a:p>
          <a:pPr algn="r"/>
          <a:r>
            <a:rPr lang="es-MX" sz="800" dirty="0" smtClean="0"/>
            <a:t>  </a:t>
          </a:r>
          <a:r>
            <a:rPr lang="es-MX" sz="900" dirty="0" smtClean="0"/>
            <a:t>Casos de Menores identificados para proceso de Adopción</a:t>
          </a:r>
          <a:endParaRPr lang="es-MX" sz="800" dirty="0"/>
        </a:p>
      </dgm:t>
    </dgm:pt>
    <dgm:pt modelId="{CA1A9A06-84A5-47BA-B24F-19E23BCD0736}" type="parTrans" cxnId="{26412CE9-CEA5-4D43-8033-17113D7BE997}">
      <dgm:prSet/>
      <dgm:spPr/>
      <dgm:t>
        <a:bodyPr/>
        <a:lstStyle/>
        <a:p>
          <a:endParaRPr lang="es-MX"/>
        </a:p>
      </dgm:t>
    </dgm:pt>
    <dgm:pt modelId="{0D4B25AC-3774-48DA-B844-6F39C032E927}" type="sibTrans" cxnId="{26412CE9-CEA5-4D43-8033-17113D7BE997}">
      <dgm:prSet/>
      <dgm:spPr/>
      <dgm:t>
        <a:bodyPr/>
        <a:lstStyle/>
        <a:p>
          <a:endParaRPr lang="es-MX"/>
        </a:p>
      </dgm:t>
    </dgm:pt>
    <dgm:pt modelId="{0FEAB103-6ABB-4F94-BE49-647D8C37E614}">
      <dgm:prSet phldrT="[Texto]"/>
      <dgm:spPr/>
      <dgm:t>
        <a:bodyPr/>
        <a:lstStyle/>
        <a:p>
          <a:r>
            <a:rPr lang="es-MX" dirty="0" smtClean="0"/>
            <a:t>25</a:t>
          </a:r>
          <a:endParaRPr lang="es-MX" dirty="0"/>
        </a:p>
      </dgm:t>
    </dgm:pt>
    <dgm:pt modelId="{A045CA69-6ACF-4F36-82CE-32C58A37A116}" type="sibTrans" cxnId="{32FD8129-CBC1-4AEA-8625-3C39D0DACADA}">
      <dgm:prSet/>
      <dgm:spPr/>
      <dgm:t>
        <a:bodyPr/>
        <a:lstStyle/>
        <a:p>
          <a:endParaRPr lang="es-MX"/>
        </a:p>
      </dgm:t>
    </dgm:pt>
    <dgm:pt modelId="{2913FA92-564D-4EA4-A6D7-8E7FEFDA7058}" type="parTrans" cxnId="{32FD8129-CBC1-4AEA-8625-3C39D0DACADA}">
      <dgm:prSet/>
      <dgm:spPr/>
      <dgm:t>
        <a:bodyPr/>
        <a:lstStyle/>
        <a:p>
          <a:endParaRPr lang="es-MX"/>
        </a:p>
      </dgm:t>
    </dgm:pt>
    <dgm:pt modelId="{CC623D63-271A-4E6D-83AD-913A64454944}">
      <dgm:prSet phldrT="[Texto]" custT="1"/>
      <dgm:spPr/>
      <dgm:t>
        <a:bodyPr/>
        <a:lstStyle/>
        <a:p>
          <a:pPr algn="l"/>
          <a:r>
            <a:rPr lang="es-MX" sz="700" dirty="0" smtClean="0"/>
            <a:t>Apoyo para Actas de nacimiento , infantes trasladados  de un  albergue a otro  para su desarrollo académico y   aquellos que permanecen en éstos siendo  mayores de edad.</a:t>
          </a:r>
          <a:endParaRPr lang="es-MX" sz="700" dirty="0"/>
        </a:p>
      </dgm:t>
    </dgm:pt>
    <dgm:pt modelId="{F2DBE496-1E89-4FBA-B68A-C1BEE0E1CB3C}" type="parTrans" cxnId="{CAC9EE55-4A86-4706-B8B5-F29585867B89}">
      <dgm:prSet/>
      <dgm:spPr/>
      <dgm:t>
        <a:bodyPr/>
        <a:lstStyle/>
        <a:p>
          <a:endParaRPr lang="es-MX"/>
        </a:p>
      </dgm:t>
    </dgm:pt>
    <dgm:pt modelId="{F1C53E0B-D3C3-48C9-A6BA-9E3859B3226A}" type="sibTrans" cxnId="{CAC9EE55-4A86-4706-B8B5-F29585867B89}">
      <dgm:prSet/>
      <dgm:spPr/>
      <dgm:t>
        <a:bodyPr/>
        <a:lstStyle/>
        <a:p>
          <a:endParaRPr lang="es-MX"/>
        </a:p>
      </dgm:t>
    </dgm:pt>
    <dgm:pt modelId="{F438E210-509D-49F9-A0E8-2E6BFDFE8012}" type="pres">
      <dgm:prSet presAssocID="{8FAFABA2-6A3C-40FB-8497-13CEE2ED701F}" presName="cycleMatrixDiagram" presStyleCnt="0">
        <dgm:presLayoutVars>
          <dgm:chMax val="1"/>
          <dgm:dir/>
          <dgm:animLvl val="lvl"/>
          <dgm:resizeHandles val="exact"/>
        </dgm:presLayoutVars>
      </dgm:prSet>
      <dgm:spPr/>
      <dgm:t>
        <a:bodyPr/>
        <a:lstStyle/>
        <a:p>
          <a:endParaRPr lang="es-MX"/>
        </a:p>
      </dgm:t>
    </dgm:pt>
    <dgm:pt modelId="{461D1112-A1CD-4775-9EDA-9C2934BDF21F}" type="pres">
      <dgm:prSet presAssocID="{8FAFABA2-6A3C-40FB-8497-13CEE2ED701F}" presName="children" presStyleCnt="0"/>
      <dgm:spPr/>
    </dgm:pt>
    <dgm:pt modelId="{00B29340-B6DC-4EC8-A760-7F0FBF2EB7B8}" type="pres">
      <dgm:prSet presAssocID="{8FAFABA2-6A3C-40FB-8497-13CEE2ED701F}" presName="child1group" presStyleCnt="0"/>
      <dgm:spPr/>
    </dgm:pt>
    <dgm:pt modelId="{E456A62A-0E65-438E-9C4D-B30212A9861E}" type="pres">
      <dgm:prSet presAssocID="{8FAFABA2-6A3C-40FB-8497-13CEE2ED701F}" presName="child1" presStyleLbl="bgAcc1" presStyleIdx="0" presStyleCnt="4"/>
      <dgm:spPr/>
      <dgm:t>
        <a:bodyPr/>
        <a:lstStyle/>
        <a:p>
          <a:endParaRPr lang="es-MX"/>
        </a:p>
      </dgm:t>
    </dgm:pt>
    <dgm:pt modelId="{DAFB282A-69F2-4DE7-907E-A345CC16705B}" type="pres">
      <dgm:prSet presAssocID="{8FAFABA2-6A3C-40FB-8497-13CEE2ED701F}" presName="child1Text" presStyleLbl="bgAcc1" presStyleIdx="0" presStyleCnt="4">
        <dgm:presLayoutVars>
          <dgm:bulletEnabled val="1"/>
        </dgm:presLayoutVars>
      </dgm:prSet>
      <dgm:spPr/>
      <dgm:t>
        <a:bodyPr/>
        <a:lstStyle/>
        <a:p>
          <a:endParaRPr lang="es-MX"/>
        </a:p>
      </dgm:t>
    </dgm:pt>
    <dgm:pt modelId="{FDEE1938-8391-4AE1-A58E-B5B3F996F39A}" type="pres">
      <dgm:prSet presAssocID="{8FAFABA2-6A3C-40FB-8497-13CEE2ED701F}" presName="child2group" presStyleCnt="0"/>
      <dgm:spPr/>
    </dgm:pt>
    <dgm:pt modelId="{F1785B10-D1B8-45AB-82A5-D6CB0F307CC3}" type="pres">
      <dgm:prSet presAssocID="{8FAFABA2-6A3C-40FB-8497-13CEE2ED701F}" presName="child2" presStyleLbl="bgAcc1" presStyleIdx="1" presStyleCnt="4" custScaleX="166479"/>
      <dgm:spPr/>
      <dgm:t>
        <a:bodyPr/>
        <a:lstStyle/>
        <a:p>
          <a:endParaRPr lang="es-MX"/>
        </a:p>
      </dgm:t>
    </dgm:pt>
    <dgm:pt modelId="{5D4F65B1-E5C7-445F-800E-A636994038F2}" type="pres">
      <dgm:prSet presAssocID="{8FAFABA2-6A3C-40FB-8497-13CEE2ED701F}" presName="child2Text" presStyleLbl="bgAcc1" presStyleIdx="1" presStyleCnt="4">
        <dgm:presLayoutVars>
          <dgm:bulletEnabled val="1"/>
        </dgm:presLayoutVars>
      </dgm:prSet>
      <dgm:spPr/>
      <dgm:t>
        <a:bodyPr/>
        <a:lstStyle/>
        <a:p>
          <a:endParaRPr lang="es-MX"/>
        </a:p>
      </dgm:t>
    </dgm:pt>
    <dgm:pt modelId="{63EDA9C7-94EB-40D7-BEF1-EDDF93EC1533}" type="pres">
      <dgm:prSet presAssocID="{8FAFABA2-6A3C-40FB-8497-13CEE2ED701F}" presName="child3group" presStyleCnt="0"/>
      <dgm:spPr/>
    </dgm:pt>
    <dgm:pt modelId="{2F65CD2B-22B7-4335-9A9B-52A58D3A3449}" type="pres">
      <dgm:prSet presAssocID="{8FAFABA2-6A3C-40FB-8497-13CEE2ED701F}" presName="child3" presStyleLbl="bgAcc1" presStyleIdx="2" presStyleCnt="4" custScaleX="176351" custLinFactNeighborX="7983" custLinFactNeighborY="13564"/>
      <dgm:spPr/>
      <dgm:t>
        <a:bodyPr/>
        <a:lstStyle/>
        <a:p>
          <a:endParaRPr lang="es-MX"/>
        </a:p>
      </dgm:t>
    </dgm:pt>
    <dgm:pt modelId="{7697ECE6-83BA-4EB1-A42C-F812092A6C64}" type="pres">
      <dgm:prSet presAssocID="{8FAFABA2-6A3C-40FB-8497-13CEE2ED701F}" presName="child3Text" presStyleLbl="bgAcc1" presStyleIdx="2" presStyleCnt="4">
        <dgm:presLayoutVars>
          <dgm:bulletEnabled val="1"/>
        </dgm:presLayoutVars>
      </dgm:prSet>
      <dgm:spPr/>
      <dgm:t>
        <a:bodyPr/>
        <a:lstStyle/>
        <a:p>
          <a:endParaRPr lang="es-MX"/>
        </a:p>
      </dgm:t>
    </dgm:pt>
    <dgm:pt modelId="{08A6B071-AD97-45D3-949E-C473EF260A59}" type="pres">
      <dgm:prSet presAssocID="{8FAFABA2-6A3C-40FB-8497-13CEE2ED701F}" presName="child4group" presStyleCnt="0"/>
      <dgm:spPr/>
    </dgm:pt>
    <dgm:pt modelId="{E6350440-547C-42BE-B4E4-AA7663F4ED50}" type="pres">
      <dgm:prSet presAssocID="{8FAFABA2-6A3C-40FB-8497-13CEE2ED701F}" presName="child4" presStyleLbl="bgAcc1" presStyleIdx="3" presStyleCnt="4"/>
      <dgm:spPr/>
      <dgm:t>
        <a:bodyPr/>
        <a:lstStyle/>
        <a:p>
          <a:endParaRPr lang="es-MX"/>
        </a:p>
      </dgm:t>
    </dgm:pt>
    <dgm:pt modelId="{01BC87CE-CF3F-4A8D-9410-83D4BCE53E46}" type="pres">
      <dgm:prSet presAssocID="{8FAFABA2-6A3C-40FB-8497-13CEE2ED701F}" presName="child4Text" presStyleLbl="bgAcc1" presStyleIdx="3" presStyleCnt="4">
        <dgm:presLayoutVars>
          <dgm:bulletEnabled val="1"/>
        </dgm:presLayoutVars>
      </dgm:prSet>
      <dgm:spPr/>
      <dgm:t>
        <a:bodyPr/>
        <a:lstStyle/>
        <a:p>
          <a:endParaRPr lang="es-MX"/>
        </a:p>
      </dgm:t>
    </dgm:pt>
    <dgm:pt modelId="{0E29D4AB-FF42-4A94-B541-406F8B9B452B}" type="pres">
      <dgm:prSet presAssocID="{8FAFABA2-6A3C-40FB-8497-13CEE2ED701F}" presName="childPlaceholder" presStyleCnt="0"/>
      <dgm:spPr/>
    </dgm:pt>
    <dgm:pt modelId="{57146ED5-F004-430B-A2F2-1EF54181513E}" type="pres">
      <dgm:prSet presAssocID="{8FAFABA2-6A3C-40FB-8497-13CEE2ED701F}" presName="circle" presStyleCnt="0"/>
      <dgm:spPr/>
    </dgm:pt>
    <dgm:pt modelId="{5FD1AAC9-604E-4B46-8159-22A2D4875CCC}" type="pres">
      <dgm:prSet presAssocID="{8FAFABA2-6A3C-40FB-8497-13CEE2ED701F}" presName="quadrant1" presStyleLbl="node1" presStyleIdx="0" presStyleCnt="4">
        <dgm:presLayoutVars>
          <dgm:chMax val="1"/>
          <dgm:bulletEnabled val="1"/>
        </dgm:presLayoutVars>
      </dgm:prSet>
      <dgm:spPr/>
      <dgm:t>
        <a:bodyPr/>
        <a:lstStyle/>
        <a:p>
          <a:endParaRPr lang="es-MX"/>
        </a:p>
      </dgm:t>
    </dgm:pt>
    <dgm:pt modelId="{184BA650-5C58-4405-91EE-3D7A7A7CD557}" type="pres">
      <dgm:prSet presAssocID="{8FAFABA2-6A3C-40FB-8497-13CEE2ED701F}" presName="quadrant2" presStyleLbl="node1" presStyleIdx="1" presStyleCnt="4">
        <dgm:presLayoutVars>
          <dgm:chMax val="1"/>
          <dgm:bulletEnabled val="1"/>
        </dgm:presLayoutVars>
      </dgm:prSet>
      <dgm:spPr/>
      <dgm:t>
        <a:bodyPr/>
        <a:lstStyle/>
        <a:p>
          <a:endParaRPr lang="es-MX"/>
        </a:p>
      </dgm:t>
    </dgm:pt>
    <dgm:pt modelId="{5EDC3019-166F-4729-9E2E-139D217C4C33}" type="pres">
      <dgm:prSet presAssocID="{8FAFABA2-6A3C-40FB-8497-13CEE2ED701F}" presName="quadrant3" presStyleLbl="node1" presStyleIdx="2" presStyleCnt="4">
        <dgm:presLayoutVars>
          <dgm:chMax val="1"/>
          <dgm:bulletEnabled val="1"/>
        </dgm:presLayoutVars>
      </dgm:prSet>
      <dgm:spPr/>
      <dgm:t>
        <a:bodyPr/>
        <a:lstStyle/>
        <a:p>
          <a:endParaRPr lang="es-MX"/>
        </a:p>
      </dgm:t>
    </dgm:pt>
    <dgm:pt modelId="{901E575F-6D3B-4996-8350-D8267A3D4118}" type="pres">
      <dgm:prSet presAssocID="{8FAFABA2-6A3C-40FB-8497-13CEE2ED701F}" presName="quadrant4" presStyleLbl="node1" presStyleIdx="3" presStyleCnt="4">
        <dgm:presLayoutVars>
          <dgm:chMax val="1"/>
          <dgm:bulletEnabled val="1"/>
        </dgm:presLayoutVars>
      </dgm:prSet>
      <dgm:spPr/>
      <dgm:t>
        <a:bodyPr/>
        <a:lstStyle/>
        <a:p>
          <a:endParaRPr lang="es-MX"/>
        </a:p>
      </dgm:t>
    </dgm:pt>
    <dgm:pt modelId="{F8A01A43-C4CF-4154-BDDE-5962557E92CD}" type="pres">
      <dgm:prSet presAssocID="{8FAFABA2-6A3C-40FB-8497-13CEE2ED701F}" presName="quadrantPlaceholder" presStyleCnt="0"/>
      <dgm:spPr/>
    </dgm:pt>
    <dgm:pt modelId="{2E3530AB-A3DB-4B57-B457-42D90D26EDFA}" type="pres">
      <dgm:prSet presAssocID="{8FAFABA2-6A3C-40FB-8497-13CEE2ED701F}" presName="center1" presStyleLbl="fgShp" presStyleIdx="0" presStyleCnt="2"/>
      <dgm:spPr/>
    </dgm:pt>
    <dgm:pt modelId="{7CD94644-96E9-41C7-B527-94D68948EDDD}" type="pres">
      <dgm:prSet presAssocID="{8FAFABA2-6A3C-40FB-8497-13CEE2ED701F}" presName="center2" presStyleLbl="fgShp" presStyleIdx="1" presStyleCnt="2"/>
      <dgm:spPr/>
    </dgm:pt>
  </dgm:ptLst>
  <dgm:cxnLst>
    <dgm:cxn modelId="{32FD8129-CBC1-4AEA-8625-3C39D0DACADA}" srcId="{8FAFABA2-6A3C-40FB-8497-13CEE2ED701F}" destId="{0FEAB103-6ABB-4F94-BE49-647D8C37E614}" srcOrd="3" destOrd="0" parTransId="{2913FA92-564D-4EA4-A6D7-8E7FEFDA7058}" sibTransId="{A045CA69-6ACF-4F36-82CE-32C58A37A116}"/>
    <dgm:cxn modelId="{BD3B50F1-4F5A-4EBB-8DD3-4D769053DA43}" type="presOf" srcId="{765446AE-36E3-4777-A0E4-99415F20F1C8}" destId="{5FD1AAC9-604E-4B46-8159-22A2D4875CCC}" srcOrd="0" destOrd="0" presId="urn:microsoft.com/office/officeart/2005/8/layout/cycle4#2"/>
    <dgm:cxn modelId="{EB85956C-D437-4DF6-810D-FDF0BAFBD9F9}" srcId="{8FAFABA2-6A3C-40FB-8497-13CEE2ED701F}" destId="{0172AAAB-E597-4FE6-8E06-D5583B4ABEB3}" srcOrd="1" destOrd="0" parTransId="{57C85459-2F67-4721-92EE-6C473F041B8C}" sibTransId="{7C8467C4-2283-4EFF-AB15-5A89ACAC6D7F}"/>
    <dgm:cxn modelId="{DDCD11C3-A2C8-44DF-8192-8DF45D0C2484}" type="presOf" srcId="{0172AAAB-E597-4FE6-8E06-D5583B4ABEB3}" destId="{184BA650-5C58-4405-91EE-3D7A7A7CD557}" srcOrd="0" destOrd="0" presId="urn:microsoft.com/office/officeart/2005/8/layout/cycle4#2"/>
    <dgm:cxn modelId="{A99E5CDE-444E-4981-8FC8-4CD28521E849}" srcId="{0172AAAB-E597-4FE6-8E06-D5583B4ABEB3}" destId="{29B82994-CDBF-4633-85CC-E3D493FC0A18}" srcOrd="0" destOrd="0" parTransId="{E38C860D-C94A-4E85-931D-DE6AAF65DC65}" sibTransId="{D203DC96-B3A0-4543-B0FB-828CB118B06D}"/>
    <dgm:cxn modelId="{CAC9EE55-4A86-4706-B8B5-F29585867B89}" srcId="{0FEAB103-6ABB-4F94-BE49-647D8C37E614}" destId="{CC623D63-271A-4E6D-83AD-913A64454944}" srcOrd="0" destOrd="0" parTransId="{F2DBE496-1E89-4FBA-B68A-C1BEE0E1CB3C}" sibTransId="{F1C53E0B-D3C3-48C9-A6BA-9E3859B3226A}"/>
    <dgm:cxn modelId="{8FCC4438-0516-4D98-A530-A0C0212E61CE}" type="presOf" srcId="{EDEF9FDE-D962-41E7-AD8B-36B0C6616CBF}" destId="{DAFB282A-69F2-4DE7-907E-A345CC16705B}" srcOrd="1" destOrd="0" presId="urn:microsoft.com/office/officeart/2005/8/layout/cycle4#2"/>
    <dgm:cxn modelId="{5DA09A84-8501-4699-94BD-1D8EFBA42FBE}" type="presOf" srcId="{36CE3EE2-DA32-4B10-AE25-7CB00B32D74E}" destId="{2F65CD2B-22B7-4335-9A9B-52A58D3A3449}" srcOrd="0" destOrd="0" presId="urn:microsoft.com/office/officeart/2005/8/layout/cycle4#2"/>
    <dgm:cxn modelId="{933A3993-244D-4F14-9DEE-A52EF63F838B}" type="presOf" srcId="{8FAFABA2-6A3C-40FB-8497-13CEE2ED701F}" destId="{F438E210-509D-49F9-A0E8-2E6BFDFE8012}" srcOrd="0" destOrd="0" presId="urn:microsoft.com/office/officeart/2005/8/layout/cycle4#2"/>
    <dgm:cxn modelId="{CD03DB6E-BE20-4C67-9277-98F772E90456}" srcId="{765446AE-36E3-4777-A0E4-99415F20F1C8}" destId="{EDEF9FDE-D962-41E7-AD8B-36B0C6616CBF}" srcOrd="0" destOrd="0" parTransId="{7B34B33D-3350-45BA-8673-35A4A7F77EB0}" sibTransId="{FB4F1BF4-BC70-48D6-84DA-7ED255379712}"/>
    <dgm:cxn modelId="{39479078-0AAE-4443-8AD6-D0D25851E9CB}" type="presOf" srcId="{29B82994-CDBF-4633-85CC-E3D493FC0A18}" destId="{5D4F65B1-E5C7-445F-800E-A636994038F2}" srcOrd="1" destOrd="0" presId="urn:microsoft.com/office/officeart/2005/8/layout/cycle4#2"/>
    <dgm:cxn modelId="{59753AD7-B156-45E5-818F-A3BF98AC4FDF}" type="presOf" srcId="{29B82994-CDBF-4633-85CC-E3D493FC0A18}" destId="{F1785B10-D1B8-45AB-82A5-D6CB0F307CC3}" srcOrd="0" destOrd="0" presId="urn:microsoft.com/office/officeart/2005/8/layout/cycle4#2"/>
    <dgm:cxn modelId="{54BF10CB-EC80-4C87-83A5-480331ECFF28}" type="presOf" srcId="{0FEAB103-6ABB-4F94-BE49-647D8C37E614}" destId="{901E575F-6D3B-4996-8350-D8267A3D4118}" srcOrd="0" destOrd="0" presId="urn:microsoft.com/office/officeart/2005/8/layout/cycle4#2"/>
    <dgm:cxn modelId="{CCE2B32F-F837-46DA-8598-B982CE565D7C}" type="presOf" srcId="{3C3F2C9F-2ACD-46AC-B641-32F7D698F0C5}" destId="{5EDC3019-166F-4729-9E2E-139D217C4C33}" srcOrd="0" destOrd="0" presId="urn:microsoft.com/office/officeart/2005/8/layout/cycle4#2"/>
    <dgm:cxn modelId="{4323F7A2-8514-444C-88DF-95D913993737}" type="presOf" srcId="{CC623D63-271A-4E6D-83AD-913A64454944}" destId="{01BC87CE-CF3F-4A8D-9410-83D4BCE53E46}" srcOrd="1" destOrd="0" presId="urn:microsoft.com/office/officeart/2005/8/layout/cycle4#2"/>
    <dgm:cxn modelId="{2AE80586-03C8-4899-9659-BED1AF622CD7}" type="presOf" srcId="{CC623D63-271A-4E6D-83AD-913A64454944}" destId="{E6350440-547C-42BE-B4E4-AA7663F4ED50}" srcOrd="0" destOrd="0" presId="urn:microsoft.com/office/officeart/2005/8/layout/cycle4#2"/>
    <dgm:cxn modelId="{26412CE9-CEA5-4D43-8033-17113D7BE997}" srcId="{3C3F2C9F-2ACD-46AC-B641-32F7D698F0C5}" destId="{36CE3EE2-DA32-4B10-AE25-7CB00B32D74E}" srcOrd="0" destOrd="0" parTransId="{CA1A9A06-84A5-47BA-B24F-19E23BCD0736}" sibTransId="{0D4B25AC-3774-48DA-B844-6F39C032E927}"/>
    <dgm:cxn modelId="{920983A1-645C-478C-ACA1-5938F3EE1F66}" srcId="{8FAFABA2-6A3C-40FB-8497-13CEE2ED701F}" destId="{765446AE-36E3-4777-A0E4-99415F20F1C8}" srcOrd="0" destOrd="0" parTransId="{3D3CF505-4B2F-4AB6-AD2A-91C0981534DE}" sibTransId="{22F2DCF6-31D1-461A-96D0-B88C0D66C8DC}"/>
    <dgm:cxn modelId="{C14E9807-54BE-4874-8393-4DF7AB8F414A}" type="presOf" srcId="{EDEF9FDE-D962-41E7-AD8B-36B0C6616CBF}" destId="{E456A62A-0E65-438E-9C4D-B30212A9861E}" srcOrd="0" destOrd="0" presId="urn:microsoft.com/office/officeart/2005/8/layout/cycle4#2"/>
    <dgm:cxn modelId="{1A48FCE6-A91A-46C9-9733-193BF6FA7D6D}" srcId="{8FAFABA2-6A3C-40FB-8497-13CEE2ED701F}" destId="{3C3F2C9F-2ACD-46AC-B641-32F7D698F0C5}" srcOrd="2" destOrd="0" parTransId="{A5D640EA-1EDD-4D14-9C0B-EF846B877536}" sibTransId="{953F9DCE-E561-4AC5-8AC2-CEA1A055CCE3}"/>
    <dgm:cxn modelId="{1CD4F2EF-DB44-4C5C-B869-3A1CBE3DF6C9}" type="presOf" srcId="{36CE3EE2-DA32-4B10-AE25-7CB00B32D74E}" destId="{7697ECE6-83BA-4EB1-A42C-F812092A6C64}" srcOrd="1" destOrd="0" presId="urn:microsoft.com/office/officeart/2005/8/layout/cycle4#2"/>
    <dgm:cxn modelId="{6D38CB4A-2E4C-4FBB-87D1-1BADBFE9B297}" type="presParOf" srcId="{F438E210-509D-49F9-A0E8-2E6BFDFE8012}" destId="{461D1112-A1CD-4775-9EDA-9C2934BDF21F}" srcOrd="0" destOrd="0" presId="urn:microsoft.com/office/officeart/2005/8/layout/cycle4#2"/>
    <dgm:cxn modelId="{16A84D0A-6F72-45EA-A51F-22B1F00C5AD3}" type="presParOf" srcId="{461D1112-A1CD-4775-9EDA-9C2934BDF21F}" destId="{00B29340-B6DC-4EC8-A760-7F0FBF2EB7B8}" srcOrd="0" destOrd="0" presId="urn:microsoft.com/office/officeart/2005/8/layout/cycle4#2"/>
    <dgm:cxn modelId="{D61DE1B6-CE53-4260-92A5-3C696F241523}" type="presParOf" srcId="{00B29340-B6DC-4EC8-A760-7F0FBF2EB7B8}" destId="{E456A62A-0E65-438E-9C4D-B30212A9861E}" srcOrd="0" destOrd="0" presId="urn:microsoft.com/office/officeart/2005/8/layout/cycle4#2"/>
    <dgm:cxn modelId="{C3188292-3B1C-4357-B399-DC9DA3476820}" type="presParOf" srcId="{00B29340-B6DC-4EC8-A760-7F0FBF2EB7B8}" destId="{DAFB282A-69F2-4DE7-907E-A345CC16705B}" srcOrd="1" destOrd="0" presId="urn:microsoft.com/office/officeart/2005/8/layout/cycle4#2"/>
    <dgm:cxn modelId="{019A8417-A510-4764-B00E-9BC40229CF79}" type="presParOf" srcId="{461D1112-A1CD-4775-9EDA-9C2934BDF21F}" destId="{FDEE1938-8391-4AE1-A58E-B5B3F996F39A}" srcOrd="1" destOrd="0" presId="urn:microsoft.com/office/officeart/2005/8/layout/cycle4#2"/>
    <dgm:cxn modelId="{76C0FAE2-D778-4DB1-9AEB-F190187D6730}" type="presParOf" srcId="{FDEE1938-8391-4AE1-A58E-B5B3F996F39A}" destId="{F1785B10-D1B8-45AB-82A5-D6CB0F307CC3}" srcOrd="0" destOrd="0" presId="urn:microsoft.com/office/officeart/2005/8/layout/cycle4#2"/>
    <dgm:cxn modelId="{E347D231-E3E0-40AA-9892-947483CDF01B}" type="presParOf" srcId="{FDEE1938-8391-4AE1-A58E-B5B3F996F39A}" destId="{5D4F65B1-E5C7-445F-800E-A636994038F2}" srcOrd="1" destOrd="0" presId="urn:microsoft.com/office/officeart/2005/8/layout/cycle4#2"/>
    <dgm:cxn modelId="{BE88F743-7011-4895-8C66-0B4C1661AF2F}" type="presParOf" srcId="{461D1112-A1CD-4775-9EDA-9C2934BDF21F}" destId="{63EDA9C7-94EB-40D7-BEF1-EDDF93EC1533}" srcOrd="2" destOrd="0" presId="urn:microsoft.com/office/officeart/2005/8/layout/cycle4#2"/>
    <dgm:cxn modelId="{C4B34866-06E2-4BEE-B195-3D2DC914A211}" type="presParOf" srcId="{63EDA9C7-94EB-40D7-BEF1-EDDF93EC1533}" destId="{2F65CD2B-22B7-4335-9A9B-52A58D3A3449}" srcOrd="0" destOrd="0" presId="urn:microsoft.com/office/officeart/2005/8/layout/cycle4#2"/>
    <dgm:cxn modelId="{58348E44-FDD6-476B-90A6-0854D461AE63}" type="presParOf" srcId="{63EDA9C7-94EB-40D7-BEF1-EDDF93EC1533}" destId="{7697ECE6-83BA-4EB1-A42C-F812092A6C64}" srcOrd="1" destOrd="0" presId="urn:microsoft.com/office/officeart/2005/8/layout/cycle4#2"/>
    <dgm:cxn modelId="{AAF1BE7A-6177-4713-8A12-3F3F9D4F9512}" type="presParOf" srcId="{461D1112-A1CD-4775-9EDA-9C2934BDF21F}" destId="{08A6B071-AD97-45D3-949E-C473EF260A59}" srcOrd="3" destOrd="0" presId="urn:microsoft.com/office/officeart/2005/8/layout/cycle4#2"/>
    <dgm:cxn modelId="{41DD86C9-691F-4BF0-8E38-29E4C4151326}" type="presParOf" srcId="{08A6B071-AD97-45D3-949E-C473EF260A59}" destId="{E6350440-547C-42BE-B4E4-AA7663F4ED50}" srcOrd="0" destOrd="0" presId="urn:microsoft.com/office/officeart/2005/8/layout/cycle4#2"/>
    <dgm:cxn modelId="{CC800D8D-5C93-4B9E-B656-C98AE017FF48}" type="presParOf" srcId="{08A6B071-AD97-45D3-949E-C473EF260A59}" destId="{01BC87CE-CF3F-4A8D-9410-83D4BCE53E46}" srcOrd="1" destOrd="0" presId="urn:microsoft.com/office/officeart/2005/8/layout/cycle4#2"/>
    <dgm:cxn modelId="{32543FDB-E2DB-4CD5-A7BD-8A7ADAAE6A0B}" type="presParOf" srcId="{461D1112-A1CD-4775-9EDA-9C2934BDF21F}" destId="{0E29D4AB-FF42-4A94-B541-406F8B9B452B}" srcOrd="4" destOrd="0" presId="urn:microsoft.com/office/officeart/2005/8/layout/cycle4#2"/>
    <dgm:cxn modelId="{6EBA62B3-0580-4DE6-A156-E07023D515C3}" type="presParOf" srcId="{F438E210-509D-49F9-A0E8-2E6BFDFE8012}" destId="{57146ED5-F004-430B-A2F2-1EF54181513E}" srcOrd="1" destOrd="0" presId="urn:microsoft.com/office/officeart/2005/8/layout/cycle4#2"/>
    <dgm:cxn modelId="{77EEEE0A-70EC-4571-ABB1-11BC6A0224FD}" type="presParOf" srcId="{57146ED5-F004-430B-A2F2-1EF54181513E}" destId="{5FD1AAC9-604E-4B46-8159-22A2D4875CCC}" srcOrd="0" destOrd="0" presId="urn:microsoft.com/office/officeart/2005/8/layout/cycle4#2"/>
    <dgm:cxn modelId="{94CD141B-143A-4E7F-A17C-5A1B32105214}" type="presParOf" srcId="{57146ED5-F004-430B-A2F2-1EF54181513E}" destId="{184BA650-5C58-4405-91EE-3D7A7A7CD557}" srcOrd="1" destOrd="0" presId="urn:microsoft.com/office/officeart/2005/8/layout/cycle4#2"/>
    <dgm:cxn modelId="{A6A8F8E4-CC6D-41A2-95DC-3415FD81E458}" type="presParOf" srcId="{57146ED5-F004-430B-A2F2-1EF54181513E}" destId="{5EDC3019-166F-4729-9E2E-139D217C4C33}" srcOrd="2" destOrd="0" presId="urn:microsoft.com/office/officeart/2005/8/layout/cycle4#2"/>
    <dgm:cxn modelId="{ED6BADF7-3EB0-4B2D-BB87-53C5C6FB5A9B}" type="presParOf" srcId="{57146ED5-F004-430B-A2F2-1EF54181513E}" destId="{901E575F-6D3B-4996-8350-D8267A3D4118}" srcOrd="3" destOrd="0" presId="urn:microsoft.com/office/officeart/2005/8/layout/cycle4#2"/>
    <dgm:cxn modelId="{8239FEBB-8070-42C7-A922-B2C569329D8D}" type="presParOf" srcId="{57146ED5-F004-430B-A2F2-1EF54181513E}" destId="{F8A01A43-C4CF-4154-BDDE-5962557E92CD}" srcOrd="4" destOrd="0" presId="urn:microsoft.com/office/officeart/2005/8/layout/cycle4#2"/>
    <dgm:cxn modelId="{AF9C99A5-8351-4FF2-A5F2-F14836A052AB}" type="presParOf" srcId="{F438E210-509D-49F9-A0E8-2E6BFDFE8012}" destId="{2E3530AB-A3DB-4B57-B457-42D90D26EDFA}" srcOrd="2" destOrd="0" presId="urn:microsoft.com/office/officeart/2005/8/layout/cycle4#2"/>
    <dgm:cxn modelId="{C94E359F-19DC-49F3-BF5E-5F6718A3ED87}" type="presParOf" srcId="{F438E210-509D-49F9-A0E8-2E6BFDFE8012}" destId="{7CD94644-96E9-41C7-B527-94D68948EDDD}" srcOrd="3" destOrd="0" presId="urn:microsoft.com/office/officeart/2005/8/layout/cycle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FABA2-6A3C-40FB-8497-13CEE2ED701F}" type="doc">
      <dgm:prSet loTypeId="urn:microsoft.com/office/officeart/2005/8/layout/cycle4#2" loCatId="cycle" qsTypeId="urn:microsoft.com/office/officeart/2005/8/quickstyle/simple1" qsCatId="simple" csTypeId="urn:microsoft.com/office/officeart/2005/8/colors/colorful4" csCatId="colorful" phldr="1"/>
      <dgm:spPr/>
      <dgm:t>
        <a:bodyPr/>
        <a:lstStyle/>
        <a:p>
          <a:endParaRPr lang="es-MX"/>
        </a:p>
      </dgm:t>
    </dgm:pt>
    <dgm:pt modelId="{765446AE-36E3-4777-A0E4-99415F20F1C8}">
      <dgm:prSet phldrT="[Texto]"/>
      <dgm:spPr/>
      <dgm:t>
        <a:bodyPr/>
        <a:lstStyle/>
        <a:p>
          <a:r>
            <a:rPr lang="es-MX" dirty="0" smtClean="0"/>
            <a:t>7</a:t>
          </a:r>
          <a:endParaRPr lang="es-MX" dirty="0"/>
        </a:p>
      </dgm:t>
    </dgm:pt>
    <dgm:pt modelId="{3D3CF505-4B2F-4AB6-AD2A-91C0981534DE}" type="parTrans" cxnId="{920983A1-645C-478C-ACA1-5938F3EE1F66}">
      <dgm:prSet/>
      <dgm:spPr/>
      <dgm:t>
        <a:bodyPr/>
        <a:lstStyle/>
        <a:p>
          <a:endParaRPr lang="es-MX"/>
        </a:p>
      </dgm:t>
    </dgm:pt>
    <dgm:pt modelId="{22F2DCF6-31D1-461A-96D0-B88C0D66C8DC}" type="sibTrans" cxnId="{920983A1-645C-478C-ACA1-5938F3EE1F66}">
      <dgm:prSet/>
      <dgm:spPr/>
      <dgm:t>
        <a:bodyPr/>
        <a:lstStyle/>
        <a:p>
          <a:endParaRPr lang="es-MX"/>
        </a:p>
      </dgm:t>
    </dgm:pt>
    <dgm:pt modelId="{EDEF9FDE-D962-41E7-AD8B-36B0C6616CBF}">
      <dgm:prSet phldrT="[Texto]" custT="1"/>
      <dgm:spPr/>
      <dgm:t>
        <a:bodyPr/>
        <a:lstStyle/>
        <a:p>
          <a:r>
            <a:rPr lang="es-MX" sz="1050" dirty="0" smtClean="0"/>
            <a:t>Menores con juicios de Patria Protestad</a:t>
          </a:r>
          <a:endParaRPr lang="es-MX" sz="1050" dirty="0"/>
        </a:p>
      </dgm:t>
    </dgm:pt>
    <dgm:pt modelId="{7B34B33D-3350-45BA-8673-35A4A7F77EB0}" type="parTrans" cxnId="{CD03DB6E-BE20-4C67-9277-98F772E90456}">
      <dgm:prSet/>
      <dgm:spPr/>
      <dgm:t>
        <a:bodyPr/>
        <a:lstStyle/>
        <a:p>
          <a:endParaRPr lang="es-MX"/>
        </a:p>
      </dgm:t>
    </dgm:pt>
    <dgm:pt modelId="{FB4F1BF4-BC70-48D6-84DA-7ED255379712}" type="sibTrans" cxnId="{CD03DB6E-BE20-4C67-9277-98F772E90456}">
      <dgm:prSet/>
      <dgm:spPr/>
      <dgm:t>
        <a:bodyPr/>
        <a:lstStyle/>
        <a:p>
          <a:endParaRPr lang="es-MX"/>
        </a:p>
      </dgm:t>
    </dgm:pt>
    <dgm:pt modelId="{0172AAAB-E597-4FE6-8E06-D5583B4ABEB3}">
      <dgm:prSet phldrT="[Texto]"/>
      <dgm:spPr/>
      <dgm:t>
        <a:bodyPr/>
        <a:lstStyle/>
        <a:p>
          <a:r>
            <a:rPr lang="es-MX" dirty="0" smtClean="0"/>
            <a:t>248</a:t>
          </a:r>
          <a:endParaRPr lang="es-MX" dirty="0"/>
        </a:p>
      </dgm:t>
    </dgm:pt>
    <dgm:pt modelId="{57C85459-2F67-4721-92EE-6C473F041B8C}" type="parTrans" cxnId="{EB85956C-D437-4DF6-810D-FDF0BAFBD9F9}">
      <dgm:prSet/>
      <dgm:spPr/>
      <dgm:t>
        <a:bodyPr/>
        <a:lstStyle/>
        <a:p>
          <a:endParaRPr lang="es-MX"/>
        </a:p>
      </dgm:t>
    </dgm:pt>
    <dgm:pt modelId="{7C8467C4-2283-4EFF-AB15-5A89ACAC6D7F}" type="sibTrans" cxnId="{EB85956C-D437-4DF6-810D-FDF0BAFBD9F9}">
      <dgm:prSet/>
      <dgm:spPr/>
      <dgm:t>
        <a:bodyPr/>
        <a:lstStyle/>
        <a:p>
          <a:endParaRPr lang="es-MX"/>
        </a:p>
      </dgm:t>
    </dgm:pt>
    <dgm:pt modelId="{29B82994-CDBF-4633-85CC-E3D493FC0A18}">
      <dgm:prSet phldrT="[Texto]" custT="1"/>
      <dgm:spPr/>
      <dgm:t>
        <a:bodyPr/>
        <a:lstStyle/>
        <a:p>
          <a:r>
            <a:rPr lang="es-MX" sz="1100" dirty="0" smtClean="0"/>
            <a:t>Reintegración nuclear o extensa</a:t>
          </a:r>
          <a:endParaRPr lang="es-MX" sz="1100" dirty="0"/>
        </a:p>
      </dgm:t>
    </dgm:pt>
    <dgm:pt modelId="{E38C860D-C94A-4E85-931D-DE6AAF65DC65}" type="parTrans" cxnId="{A99E5CDE-444E-4981-8FC8-4CD28521E849}">
      <dgm:prSet/>
      <dgm:spPr/>
      <dgm:t>
        <a:bodyPr/>
        <a:lstStyle/>
        <a:p>
          <a:endParaRPr lang="es-MX"/>
        </a:p>
      </dgm:t>
    </dgm:pt>
    <dgm:pt modelId="{D203DC96-B3A0-4543-B0FB-828CB118B06D}" type="sibTrans" cxnId="{A99E5CDE-444E-4981-8FC8-4CD28521E849}">
      <dgm:prSet/>
      <dgm:spPr/>
      <dgm:t>
        <a:bodyPr/>
        <a:lstStyle/>
        <a:p>
          <a:endParaRPr lang="es-MX"/>
        </a:p>
      </dgm:t>
    </dgm:pt>
    <dgm:pt modelId="{3C3F2C9F-2ACD-46AC-B641-32F7D698F0C5}">
      <dgm:prSet phldrT="[Texto]"/>
      <dgm:spPr/>
      <dgm:t>
        <a:bodyPr/>
        <a:lstStyle/>
        <a:p>
          <a:r>
            <a:rPr lang="es-MX" dirty="0" smtClean="0"/>
            <a:t>41 </a:t>
          </a:r>
          <a:endParaRPr lang="es-MX" dirty="0"/>
        </a:p>
      </dgm:t>
    </dgm:pt>
    <dgm:pt modelId="{A5D640EA-1EDD-4D14-9C0B-EF846B877536}" type="parTrans" cxnId="{1A48FCE6-A91A-46C9-9733-193BF6FA7D6D}">
      <dgm:prSet/>
      <dgm:spPr/>
      <dgm:t>
        <a:bodyPr/>
        <a:lstStyle/>
        <a:p>
          <a:endParaRPr lang="es-MX"/>
        </a:p>
      </dgm:t>
    </dgm:pt>
    <dgm:pt modelId="{953F9DCE-E561-4AC5-8AC2-CEA1A055CCE3}" type="sibTrans" cxnId="{1A48FCE6-A91A-46C9-9733-193BF6FA7D6D}">
      <dgm:prSet/>
      <dgm:spPr/>
      <dgm:t>
        <a:bodyPr/>
        <a:lstStyle/>
        <a:p>
          <a:endParaRPr lang="es-MX"/>
        </a:p>
      </dgm:t>
    </dgm:pt>
    <dgm:pt modelId="{36CE3EE2-DA32-4B10-AE25-7CB00B32D74E}">
      <dgm:prSet phldrT="[Texto]" custT="1"/>
      <dgm:spPr/>
      <dgm:t>
        <a:bodyPr/>
        <a:lstStyle/>
        <a:p>
          <a:pPr algn="r"/>
          <a:r>
            <a:rPr lang="es-MX" sz="800" dirty="0" smtClean="0"/>
            <a:t>  </a:t>
          </a:r>
          <a:r>
            <a:rPr lang="es-MX" sz="900" dirty="0" smtClean="0"/>
            <a:t>Casos de Menores identificados para proceso de Adopción</a:t>
          </a:r>
          <a:endParaRPr lang="es-MX" sz="800" dirty="0"/>
        </a:p>
      </dgm:t>
    </dgm:pt>
    <dgm:pt modelId="{CA1A9A06-84A5-47BA-B24F-19E23BCD0736}" type="parTrans" cxnId="{26412CE9-CEA5-4D43-8033-17113D7BE997}">
      <dgm:prSet/>
      <dgm:spPr/>
      <dgm:t>
        <a:bodyPr/>
        <a:lstStyle/>
        <a:p>
          <a:endParaRPr lang="es-MX"/>
        </a:p>
      </dgm:t>
    </dgm:pt>
    <dgm:pt modelId="{0D4B25AC-3774-48DA-B844-6F39C032E927}" type="sibTrans" cxnId="{26412CE9-CEA5-4D43-8033-17113D7BE997}">
      <dgm:prSet/>
      <dgm:spPr/>
      <dgm:t>
        <a:bodyPr/>
        <a:lstStyle/>
        <a:p>
          <a:endParaRPr lang="es-MX"/>
        </a:p>
      </dgm:t>
    </dgm:pt>
    <dgm:pt modelId="{0FEAB103-6ABB-4F94-BE49-647D8C37E614}">
      <dgm:prSet phldrT="[Texto]"/>
      <dgm:spPr/>
      <dgm:t>
        <a:bodyPr/>
        <a:lstStyle/>
        <a:p>
          <a:r>
            <a:rPr lang="es-MX" dirty="0" smtClean="0"/>
            <a:t>64</a:t>
          </a:r>
          <a:endParaRPr lang="es-MX" dirty="0"/>
        </a:p>
      </dgm:t>
    </dgm:pt>
    <dgm:pt modelId="{A045CA69-6ACF-4F36-82CE-32C58A37A116}" type="sibTrans" cxnId="{32FD8129-CBC1-4AEA-8625-3C39D0DACADA}">
      <dgm:prSet/>
      <dgm:spPr/>
      <dgm:t>
        <a:bodyPr/>
        <a:lstStyle/>
        <a:p>
          <a:endParaRPr lang="es-MX"/>
        </a:p>
      </dgm:t>
    </dgm:pt>
    <dgm:pt modelId="{2913FA92-564D-4EA4-A6D7-8E7FEFDA7058}" type="parTrans" cxnId="{32FD8129-CBC1-4AEA-8625-3C39D0DACADA}">
      <dgm:prSet/>
      <dgm:spPr/>
      <dgm:t>
        <a:bodyPr/>
        <a:lstStyle/>
        <a:p>
          <a:endParaRPr lang="es-MX"/>
        </a:p>
      </dgm:t>
    </dgm:pt>
    <dgm:pt modelId="{CC623D63-271A-4E6D-83AD-913A64454944}">
      <dgm:prSet phldrT="[Texto]" custT="1"/>
      <dgm:spPr/>
      <dgm:t>
        <a:bodyPr/>
        <a:lstStyle/>
        <a:p>
          <a:pPr algn="l"/>
          <a:r>
            <a:rPr lang="es-MX" sz="700" dirty="0" smtClean="0"/>
            <a:t>Apoyo para Actas de nacimiento , infantes trasladados  de un  albergue a otro  para su desarrollo académico y   aquellos que permanecen en éstos siendo  mayores de edad.</a:t>
          </a:r>
          <a:endParaRPr lang="es-MX" sz="700" dirty="0"/>
        </a:p>
      </dgm:t>
    </dgm:pt>
    <dgm:pt modelId="{F2DBE496-1E89-4FBA-B68A-C1BEE0E1CB3C}" type="parTrans" cxnId="{CAC9EE55-4A86-4706-B8B5-F29585867B89}">
      <dgm:prSet/>
      <dgm:spPr/>
      <dgm:t>
        <a:bodyPr/>
        <a:lstStyle/>
        <a:p>
          <a:endParaRPr lang="es-MX"/>
        </a:p>
      </dgm:t>
    </dgm:pt>
    <dgm:pt modelId="{F1C53E0B-D3C3-48C9-A6BA-9E3859B3226A}" type="sibTrans" cxnId="{CAC9EE55-4A86-4706-B8B5-F29585867B89}">
      <dgm:prSet/>
      <dgm:spPr/>
      <dgm:t>
        <a:bodyPr/>
        <a:lstStyle/>
        <a:p>
          <a:endParaRPr lang="es-MX"/>
        </a:p>
      </dgm:t>
    </dgm:pt>
    <dgm:pt modelId="{F438E210-509D-49F9-A0E8-2E6BFDFE8012}" type="pres">
      <dgm:prSet presAssocID="{8FAFABA2-6A3C-40FB-8497-13CEE2ED701F}" presName="cycleMatrixDiagram" presStyleCnt="0">
        <dgm:presLayoutVars>
          <dgm:chMax val="1"/>
          <dgm:dir/>
          <dgm:animLvl val="lvl"/>
          <dgm:resizeHandles val="exact"/>
        </dgm:presLayoutVars>
      </dgm:prSet>
      <dgm:spPr/>
      <dgm:t>
        <a:bodyPr/>
        <a:lstStyle/>
        <a:p>
          <a:endParaRPr lang="es-MX"/>
        </a:p>
      </dgm:t>
    </dgm:pt>
    <dgm:pt modelId="{461D1112-A1CD-4775-9EDA-9C2934BDF21F}" type="pres">
      <dgm:prSet presAssocID="{8FAFABA2-6A3C-40FB-8497-13CEE2ED701F}" presName="children" presStyleCnt="0"/>
      <dgm:spPr/>
    </dgm:pt>
    <dgm:pt modelId="{00B29340-B6DC-4EC8-A760-7F0FBF2EB7B8}" type="pres">
      <dgm:prSet presAssocID="{8FAFABA2-6A3C-40FB-8497-13CEE2ED701F}" presName="child1group" presStyleCnt="0"/>
      <dgm:spPr/>
    </dgm:pt>
    <dgm:pt modelId="{E456A62A-0E65-438E-9C4D-B30212A9861E}" type="pres">
      <dgm:prSet presAssocID="{8FAFABA2-6A3C-40FB-8497-13CEE2ED701F}" presName="child1" presStyleLbl="bgAcc1" presStyleIdx="0" presStyleCnt="4"/>
      <dgm:spPr/>
      <dgm:t>
        <a:bodyPr/>
        <a:lstStyle/>
        <a:p>
          <a:endParaRPr lang="es-MX"/>
        </a:p>
      </dgm:t>
    </dgm:pt>
    <dgm:pt modelId="{DAFB282A-69F2-4DE7-907E-A345CC16705B}" type="pres">
      <dgm:prSet presAssocID="{8FAFABA2-6A3C-40FB-8497-13CEE2ED701F}" presName="child1Text" presStyleLbl="bgAcc1" presStyleIdx="0" presStyleCnt="4">
        <dgm:presLayoutVars>
          <dgm:bulletEnabled val="1"/>
        </dgm:presLayoutVars>
      </dgm:prSet>
      <dgm:spPr/>
      <dgm:t>
        <a:bodyPr/>
        <a:lstStyle/>
        <a:p>
          <a:endParaRPr lang="es-MX"/>
        </a:p>
      </dgm:t>
    </dgm:pt>
    <dgm:pt modelId="{FDEE1938-8391-4AE1-A58E-B5B3F996F39A}" type="pres">
      <dgm:prSet presAssocID="{8FAFABA2-6A3C-40FB-8497-13CEE2ED701F}" presName="child2group" presStyleCnt="0"/>
      <dgm:spPr/>
    </dgm:pt>
    <dgm:pt modelId="{F1785B10-D1B8-45AB-82A5-D6CB0F307CC3}" type="pres">
      <dgm:prSet presAssocID="{8FAFABA2-6A3C-40FB-8497-13CEE2ED701F}" presName="child2" presStyleLbl="bgAcc1" presStyleIdx="1" presStyleCnt="4" custScaleX="166479"/>
      <dgm:spPr/>
      <dgm:t>
        <a:bodyPr/>
        <a:lstStyle/>
        <a:p>
          <a:endParaRPr lang="es-MX"/>
        </a:p>
      </dgm:t>
    </dgm:pt>
    <dgm:pt modelId="{5D4F65B1-E5C7-445F-800E-A636994038F2}" type="pres">
      <dgm:prSet presAssocID="{8FAFABA2-6A3C-40FB-8497-13CEE2ED701F}" presName="child2Text" presStyleLbl="bgAcc1" presStyleIdx="1" presStyleCnt="4">
        <dgm:presLayoutVars>
          <dgm:bulletEnabled val="1"/>
        </dgm:presLayoutVars>
      </dgm:prSet>
      <dgm:spPr/>
      <dgm:t>
        <a:bodyPr/>
        <a:lstStyle/>
        <a:p>
          <a:endParaRPr lang="es-MX"/>
        </a:p>
      </dgm:t>
    </dgm:pt>
    <dgm:pt modelId="{63EDA9C7-94EB-40D7-BEF1-EDDF93EC1533}" type="pres">
      <dgm:prSet presAssocID="{8FAFABA2-6A3C-40FB-8497-13CEE2ED701F}" presName="child3group" presStyleCnt="0"/>
      <dgm:spPr/>
    </dgm:pt>
    <dgm:pt modelId="{2F65CD2B-22B7-4335-9A9B-52A58D3A3449}" type="pres">
      <dgm:prSet presAssocID="{8FAFABA2-6A3C-40FB-8497-13CEE2ED701F}" presName="child3" presStyleLbl="bgAcc1" presStyleIdx="2" presStyleCnt="4" custScaleX="176351" custLinFactNeighborX="7983" custLinFactNeighborY="13564"/>
      <dgm:spPr/>
      <dgm:t>
        <a:bodyPr/>
        <a:lstStyle/>
        <a:p>
          <a:endParaRPr lang="es-MX"/>
        </a:p>
      </dgm:t>
    </dgm:pt>
    <dgm:pt modelId="{7697ECE6-83BA-4EB1-A42C-F812092A6C64}" type="pres">
      <dgm:prSet presAssocID="{8FAFABA2-6A3C-40FB-8497-13CEE2ED701F}" presName="child3Text" presStyleLbl="bgAcc1" presStyleIdx="2" presStyleCnt="4">
        <dgm:presLayoutVars>
          <dgm:bulletEnabled val="1"/>
        </dgm:presLayoutVars>
      </dgm:prSet>
      <dgm:spPr/>
      <dgm:t>
        <a:bodyPr/>
        <a:lstStyle/>
        <a:p>
          <a:endParaRPr lang="es-MX"/>
        </a:p>
      </dgm:t>
    </dgm:pt>
    <dgm:pt modelId="{08A6B071-AD97-45D3-949E-C473EF260A59}" type="pres">
      <dgm:prSet presAssocID="{8FAFABA2-6A3C-40FB-8497-13CEE2ED701F}" presName="child4group" presStyleCnt="0"/>
      <dgm:spPr/>
    </dgm:pt>
    <dgm:pt modelId="{E6350440-547C-42BE-B4E4-AA7663F4ED50}" type="pres">
      <dgm:prSet presAssocID="{8FAFABA2-6A3C-40FB-8497-13CEE2ED701F}" presName="child4" presStyleLbl="bgAcc1" presStyleIdx="3" presStyleCnt="4"/>
      <dgm:spPr/>
      <dgm:t>
        <a:bodyPr/>
        <a:lstStyle/>
        <a:p>
          <a:endParaRPr lang="es-MX"/>
        </a:p>
      </dgm:t>
    </dgm:pt>
    <dgm:pt modelId="{01BC87CE-CF3F-4A8D-9410-83D4BCE53E46}" type="pres">
      <dgm:prSet presAssocID="{8FAFABA2-6A3C-40FB-8497-13CEE2ED701F}" presName="child4Text" presStyleLbl="bgAcc1" presStyleIdx="3" presStyleCnt="4">
        <dgm:presLayoutVars>
          <dgm:bulletEnabled val="1"/>
        </dgm:presLayoutVars>
      </dgm:prSet>
      <dgm:spPr/>
      <dgm:t>
        <a:bodyPr/>
        <a:lstStyle/>
        <a:p>
          <a:endParaRPr lang="es-MX"/>
        </a:p>
      </dgm:t>
    </dgm:pt>
    <dgm:pt modelId="{0E29D4AB-FF42-4A94-B541-406F8B9B452B}" type="pres">
      <dgm:prSet presAssocID="{8FAFABA2-6A3C-40FB-8497-13CEE2ED701F}" presName="childPlaceholder" presStyleCnt="0"/>
      <dgm:spPr/>
    </dgm:pt>
    <dgm:pt modelId="{57146ED5-F004-430B-A2F2-1EF54181513E}" type="pres">
      <dgm:prSet presAssocID="{8FAFABA2-6A3C-40FB-8497-13CEE2ED701F}" presName="circle" presStyleCnt="0"/>
      <dgm:spPr/>
    </dgm:pt>
    <dgm:pt modelId="{5FD1AAC9-604E-4B46-8159-22A2D4875CCC}" type="pres">
      <dgm:prSet presAssocID="{8FAFABA2-6A3C-40FB-8497-13CEE2ED701F}" presName="quadrant1" presStyleLbl="node1" presStyleIdx="0" presStyleCnt="4">
        <dgm:presLayoutVars>
          <dgm:chMax val="1"/>
          <dgm:bulletEnabled val="1"/>
        </dgm:presLayoutVars>
      </dgm:prSet>
      <dgm:spPr/>
      <dgm:t>
        <a:bodyPr/>
        <a:lstStyle/>
        <a:p>
          <a:endParaRPr lang="es-MX"/>
        </a:p>
      </dgm:t>
    </dgm:pt>
    <dgm:pt modelId="{184BA650-5C58-4405-91EE-3D7A7A7CD557}" type="pres">
      <dgm:prSet presAssocID="{8FAFABA2-6A3C-40FB-8497-13CEE2ED701F}" presName="quadrant2" presStyleLbl="node1" presStyleIdx="1" presStyleCnt="4" custLinFactNeighborX="1680" custLinFactNeighborY="1850">
        <dgm:presLayoutVars>
          <dgm:chMax val="1"/>
          <dgm:bulletEnabled val="1"/>
        </dgm:presLayoutVars>
      </dgm:prSet>
      <dgm:spPr/>
      <dgm:t>
        <a:bodyPr/>
        <a:lstStyle/>
        <a:p>
          <a:endParaRPr lang="es-MX"/>
        </a:p>
      </dgm:t>
    </dgm:pt>
    <dgm:pt modelId="{5EDC3019-166F-4729-9E2E-139D217C4C33}" type="pres">
      <dgm:prSet presAssocID="{8FAFABA2-6A3C-40FB-8497-13CEE2ED701F}" presName="quadrant3" presStyleLbl="node1" presStyleIdx="2" presStyleCnt="4">
        <dgm:presLayoutVars>
          <dgm:chMax val="1"/>
          <dgm:bulletEnabled val="1"/>
        </dgm:presLayoutVars>
      </dgm:prSet>
      <dgm:spPr/>
      <dgm:t>
        <a:bodyPr/>
        <a:lstStyle/>
        <a:p>
          <a:endParaRPr lang="es-MX"/>
        </a:p>
      </dgm:t>
    </dgm:pt>
    <dgm:pt modelId="{901E575F-6D3B-4996-8350-D8267A3D4118}" type="pres">
      <dgm:prSet presAssocID="{8FAFABA2-6A3C-40FB-8497-13CEE2ED701F}" presName="quadrant4" presStyleLbl="node1" presStyleIdx="3" presStyleCnt="4">
        <dgm:presLayoutVars>
          <dgm:chMax val="1"/>
          <dgm:bulletEnabled val="1"/>
        </dgm:presLayoutVars>
      </dgm:prSet>
      <dgm:spPr/>
      <dgm:t>
        <a:bodyPr/>
        <a:lstStyle/>
        <a:p>
          <a:endParaRPr lang="es-MX"/>
        </a:p>
      </dgm:t>
    </dgm:pt>
    <dgm:pt modelId="{F8A01A43-C4CF-4154-BDDE-5962557E92CD}" type="pres">
      <dgm:prSet presAssocID="{8FAFABA2-6A3C-40FB-8497-13CEE2ED701F}" presName="quadrantPlaceholder" presStyleCnt="0"/>
      <dgm:spPr/>
    </dgm:pt>
    <dgm:pt modelId="{2E3530AB-A3DB-4B57-B457-42D90D26EDFA}" type="pres">
      <dgm:prSet presAssocID="{8FAFABA2-6A3C-40FB-8497-13CEE2ED701F}" presName="center1" presStyleLbl="fgShp" presStyleIdx="0" presStyleCnt="2"/>
      <dgm:spPr/>
    </dgm:pt>
    <dgm:pt modelId="{7CD94644-96E9-41C7-B527-94D68948EDDD}" type="pres">
      <dgm:prSet presAssocID="{8FAFABA2-6A3C-40FB-8497-13CEE2ED701F}" presName="center2" presStyleLbl="fgShp" presStyleIdx="1" presStyleCnt="2"/>
      <dgm:spPr/>
    </dgm:pt>
  </dgm:ptLst>
  <dgm:cxnLst>
    <dgm:cxn modelId="{CB6B86AB-2D9B-4486-BA80-31621084D0BA}" type="presOf" srcId="{29B82994-CDBF-4633-85CC-E3D493FC0A18}" destId="{5D4F65B1-E5C7-445F-800E-A636994038F2}" srcOrd="1" destOrd="0" presId="urn:microsoft.com/office/officeart/2005/8/layout/cycle4#2"/>
    <dgm:cxn modelId="{32FD8129-CBC1-4AEA-8625-3C39D0DACADA}" srcId="{8FAFABA2-6A3C-40FB-8497-13CEE2ED701F}" destId="{0FEAB103-6ABB-4F94-BE49-647D8C37E614}" srcOrd="3" destOrd="0" parTransId="{2913FA92-564D-4EA4-A6D7-8E7FEFDA7058}" sibTransId="{A045CA69-6ACF-4F36-82CE-32C58A37A116}"/>
    <dgm:cxn modelId="{EB85956C-D437-4DF6-810D-FDF0BAFBD9F9}" srcId="{8FAFABA2-6A3C-40FB-8497-13CEE2ED701F}" destId="{0172AAAB-E597-4FE6-8E06-D5583B4ABEB3}" srcOrd="1" destOrd="0" parTransId="{57C85459-2F67-4721-92EE-6C473F041B8C}" sibTransId="{7C8467C4-2283-4EFF-AB15-5A89ACAC6D7F}"/>
    <dgm:cxn modelId="{4127CC23-9AD6-4083-9DB7-FC0739F9AD15}" type="presOf" srcId="{29B82994-CDBF-4633-85CC-E3D493FC0A18}" destId="{F1785B10-D1B8-45AB-82A5-D6CB0F307CC3}" srcOrd="0" destOrd="0" presId="urn:microsoft.com/office/officeart/2005/8/layout/cycle4#2"/>
    <dgm:cxn modelId="{A99E5CDE-444E-4981-8FC8-4CD28521E849}" srcId="{0172AAAB-E597-4FE6-8E06-D5583B4ABEB3}" destId="{29B82994-CDBF-4633-85CC-E3D493FC0A18}" srcOrd="0" destOrd="0" parTransId="{E38C860D-C94A-4E85-931D-DE6AAF65DC65}" sibTransId="{D203DC96-B3A0-4543-B0FB-828CB118B06D}"/>
    <dgm:cxn modelId="{CAC9EE55-4A86-4706-B8B5-F29585867B89}" srcId="{0FEAB103-6ABB-4F94-BE49-647D8C37E614}" destId="{CC623D63-271A-4E6D-83AD-913A64454944}" srcOrd="0" destOrd="0" parTransId="{F2DBE496-1E89-4FBA-B68A-C1BEE0E1CB3C}" sibTransId="{F1C53E0B-D3C3-48C9-A6BA-9E3859B3226A}"/>
    <dgm:cxn modelId="{5A2D59C0-4C73-458C-8021-8B37146D4AA6}" type="presOf" srcId="{765446AE-36E3-4777-A0E4-99415F20F1C8}" destId="{5FD1AAC9-604E-4B46-8159-22A2D4875CCC}" srcOrd="0" destOrd="0" presId="urn:microsoft.com/office/officeart/2005/8/layout/cycle4#2"/>
    <dgm:cxn modelId="{CD03DB6E-BE20-4C67-9277-98F772E90456}" srcId="{765446AE-36E3-4777-A0E4-99415F20F1C8}" destId="{EDEF9FDE-D962-41E7-AD8B-36B0C6616CBF}" srcOrd="0" destOrd="0" parTransId="{7B34B33D-3350-45BA-8673-35A4A7F77EB0}" sibTransId="{FB4F1BF4-BC70-48D6-84DA-7ED255379712}"/>
    <dgm:cxn modelId="{C485C098-4934-4B52-AF0B-A89974BD78EC}" type="presOf" srcId="{3C3F2C9F-2ACD-46AC-B641-32F7D698F0C5}" destId="{5EDC3019-166F-4729-9E2E-139D217C4C33}" srcOrd="0" destOrd="0" presId="urn:microsoft.com/office/officeart/2005/8/layout/cycle4#2"/>
    <dgm:cxn modelId="{511DE895-7495-449B-9DBC-D4EB0FA1BA9B}" type="presOf" srcId="{36CE3EE2-DA32-4B10-AE25-7CB00B32D74E}" destId="{7697ECE6-83BA-4EB1-A42C-F812092A6C64}" srcOrd="1" destOrd="0" presId="urn:microsoft.com/office/officeart/2005/8/layout/cycle4#2"/>
    <dgm:cxn modelId="{2227D7C3-8EA9-4817-9D45-3C7CEB48BAF9}" type="presOf" srcId="{36CE3EE2-DA32-4B10-AE25-7CB00B32D74E}" destId="{2F65CD2B-22B7-4335-9A9B-52A58D3A3449}" srcOrd="0" destOrd="0" presId="urn:microsoft.com/office/officeart/2005/8/layout/cycle4#2"/>
    <dgm:cxn modelId="{C7C52497-AA40-4B7E-8587-A2F2B236CD00}" type="presOf" srcId="{0FEAB103-6ABB-4F94-BE49-647D8C37E614}" destId="{901E575F-6D3B-4996-8350-D8267A3D4118}" srcOrd="0" destOrd="0" presId="urn:microsoft.com/office/officeart/2005/8/layout/cycle4#2"/>
    <dgm:cxn modelId="{26412CE9-CEA5-4D43-8033-17113D7BE997}" srcId="{3C3F2C9F-2ACD-46AC-B641-32F7D698F0C5}" destId="{36CE3EE2-DA32-4B10-AE25-7CB00B32D74E}" srcOrd="0" destOrd="0" parTransId="{CA1A9A06-84A5-47BA-B24F-19E23BCD0736}" sibTransId="{0D4B25AC-3774-48DA-B844-6F39C032E927}"/>
    <dgm:cxn modelId="{920983A1-645C-478C-ACA1-5938F3EE1F66}" srcId="{8FAFABA2-6A3C-40FB-8497-13CEE2ED701F}" destId="{765446AE-36E3-4777-A0E4-99415F20F1C8}" srcOrd="0" destOrd="0" parTransId="{3D3CF505-4B2F-4AB6-AD2A-91C0981534DE}" sibTransId="{22F2DCF6-31D1-461A-96D0-B88C0D66C8DC}"/>
    <dgm:cxn modelId="{72D13878-8838-4EF4-B0C4-AC5A9F6D5197}" type="presOf" srcId="{0172AAAB-E597-4FE6-8E06-D5583B4ABEB3}" destId="{184BA650-5C58-4405-91EE-3D7A7A7CD557}" srcOrd="0" destOrd="0" presId="urn:microsoft.com/office/officeart/2005/8/layout/cycle4#2"/>
    <dgm:cxn modelId="{1A48FCE6-A91A-46C9-9733-193BF6FA7D6D}" srcId="{8FAFABA2-6A3C-40FB-8497-13CEE2ED701F}" destId="{3C3F2C9F-2ACD-46AC-B641-32F7D698F0C5}" srcOrd="2" destOrd="0" parTransId="{A5D640EA-1EDD-4D14-9C0B-EF846B877536}" sibTransId="{953F9DCE-E561-4AC5-8AC2-CEA1A055CCE3}"/>
    <dgm:cxn modelId="{096F9773-B628-46C1-85E0-2EA80623ECA8}" type="presOf" srcId="{CC623D63-271A-4E6D-83AD-913A64454944}" destId="{01BC87CE-CF3F-4A8D-9410-83D4BCE53E46}" srcOrd="1" destOrd="0" presId="urn:microsoft.com/office/officeart/2005/8/layout/cycle4#2"/>
    <dgm:cxn modelId="{85675D2D-5A75-444D-8FB8-95BE3E1EAC7B}" type="presOf" srcId="{CC623D63-271A-4E6D-83AD-913A64454944}" destId="{E6350440-547C-42BE-B4E4-AA7663F4ED50}" srcOrd="0" destOrd="0" presId="urn:microsoft.com/office/officeart/2005/8/layout/cycle4#2"/>
    <dgm:cxn modelId="{624F36EF-F1E8-4553-A6A0-D85DB37F56A8}" type="presOf" srcId="{8FAFABA2-6A3C-40FB-8497-13CEE2ED701F}" destId="{F438E210-509D-49F9-A0E8-2E6BFDFE8012}" srcOrd="0" destOrd="0" presId="urn:microsoft.com/office/officeart/2005/8/layout/cycle4#2"/>
    <dgm:cxn modelId="{3AC593F5-34F9-4179-B99C-019C66A211B7}" type="presOf" srcId="{EDEF9FDE-D962-41E7-AD8B-36B0C6616CBF}" destId="{DAFB282A-69F2-4DE7-907E-A345CC16705B}" srcOrd="1" destOrd="0" presId="urn:microsoft.com/office/officeart/2005/8/layout/cycle4#2"/>
    <dgm:cxn modelId="{152B40D8-58BB-450B-BBE0-172D04CFFAF3}" type="presOf" srcId="{EDEF9FDE-D962-41E7-AD8B-36B0C6616CBF}" destId="{E456A62A-0E65-438E-9C4D-B30212A9861E}" srcOrd="0" destOrd="0" presId="urn:microsoft.com/office/officeart/2005/8/layout/cycle4#2"/>
    <dgm:cxn modelId="{6E9E63C9-04DF-4C1F-A028-21AF6A36F74A}" type="presParOf" srcId="{F438E210-509D-49F9-A0E8-2E6BFDFE8012}" destId="{461D1112-A1CD-4775-9EDA-9C2934BDF21F}" srcOrd="0" destOrd="0" presId="urn:microsoft.com/office/officeart/2005/8/layout/cycle4#2"/>
    <dgm:cxn modelId="{B4BDC4FD-6582-48B8-A566-DB0A5EA9590E}" type="presParOf" srcId="{461D1112-A1CD-4775-9EDA-9C2934BDF21F}" destId="{00B29340-B6DC-4EC8-A760-7F0FBF2EB7B8}" srcOrd="0" destOrd="0" presId="urn:microsoft.com/office/officeart/2005/8/layout/cycle4#2"/>
    <dgm:cxn modelId="{E20FD9A5-4A3C-4E83-A40C-40ECC5CD3501}" type="presParOf" srcId="{00B29340-B6DC-4EC8-A760-7F0FBF2EB7B8}" destId="{E456A62A-0E65-438E-9C4D-B30212A9861E}" srcOrd="0" destOrd="0" presId="urn:microsoft.com/office/officeart/2005/8/layout/cycle4#2"/>
    <dgm:cxn modelId="{540CF4B4-68BE-458A-9C62-41FB58924040}" type="presParOf" srcId="{00B29340-B6DC-4EC8-A760-7F0FBF2EB7B8}" destId="{DAFB282A-69F2-4DE7-907E-A345CC16705B}" srcOrd="1" destOrd="0" presId="urn:microsoft.com/office/officeart/2005/8/layout/cycle4#2"/>
    <dgm:cxn modelId="{560451A7-F28F-4C70-916F-16C336EF9B21}" type="presParOf" srcId="{461D1112-A1CD-4775-9EDA-9C2934BDF21F}" destId="{FDEE1938-8391-4AE1-A58E-B5B3F996F39A}" srcOrd="1" destOrd="0" presId="urn:microsoft.com/office/officeart/2005/8/layout/cycle4#2"/>
    <dgm:cxn modelId="{318B4598-91A8-4090-9DC1-E34704B4E428}" type="presParOf" srcId="{FDEE1938-8391-4AE1-A58E-B5B3F996F39A}" destId="{F1785B10-D1B8-45AB-82A5-D6CB0F307CC3}" srcOrd="0" destOrd="0" presId="urn:microsoft.com/office/officeart/2005/8/layout/cycle4#2"/>
    <dgm:cxn modelId="{E75939FE-65CC-4F39-90A3-699062AE0915}" type="presParOf" srcId="{FDEE1938-8391-4AE1-A58E-B5B3F996F39A}" destId="{5D4F65B1-E5C7-445F-800E-A636994038F2}" srcOrd="1" destOrd="0" presId="urn:microsoft.com/office/officeart/2005/8/layout/cycle4#2"/>
    <dgm:cxn modelId="{C974AD05-7911-4965-9DE9-36D6C7E2A921}" type="presParOf" srcId="{461D1112-A1CD-4775-9EDA-9C2934BDF21F}" destId="{63EDA9C7-94EB-40D7-BEF1-EDDF93EC1533}" srcOrd="2" destOrd="0" presId="urn:microsoft.com/office/officeart/2005/8/layout/cycle4#2"/>
    <dgm:cxn modelId="{490DDA9C-6D85-472F-BC30-657027B54222}" type="presParOf" srcId="{63EDA9C7-94EB-40D7-BEF1-EDDF93EC1533}" destId="{2F65CD2B-22B7-4335-9A9B-52A58D3A3449}" srcOrd="0" destOrd="0" presId="urn:microsoft.com/office/officeart/2005/8/layout/cycle4#2"/>
    <dgm:cxn modelId="{54DF3A05-58F7-4275-BEE3-162E6EC87D36}" type="presParOf" srcId="{63EDA9C7-94EB-40D7-BEF1-EDDF93EC1533}" destId="{7697ECE6-83BA-4EB1-A42C-F812092A6C64}" srcOrd="1" destOrd="0" presId="urn:microsoft.com/office/officeart/2005/8/layout/cycle4#2"/>
    <dgm:cxn modelId="{744F391B-0771-4DBE-88E1-3ABF81DF0915}" type="presParOf" srcId="{461D1112-A1CD-4775-9EDA-9C2934BDF21F}" destId="{08A6B071-AD97-45D3-949E-C473EF260A59}" srcOrd="3" destOrd="0" presId="urn:microsoft.com/office/officeart/2005/8/layout/cycle4#2"/>
    <dgm:cxn modelId="{21A09EFF-9E44-4470-84E3-867D2AE2571B}" type="presParOf" srcId="{08A6B071-AD97-45D3-949E-C473EF260A59}" destId="{E6350440-547C-42BE-B4E4-AA7663F4ED50}" srcOrd="0" destOrd="0" presId="urn:microsoft.com/office/officeart/2005/8/layout/cycle4#2"/>
    <dgm:cxn modelId="{CB315727-D77C-488D-900B-F594603EA1E7}" type="presParOf" srcId="{08A6B071-AD97-45D3-949E-C473EF260A59}" destId="{01BC87CE-CF3F-4A8D-9410-83D4BCE53E46}" srcOrd="1" destOrd="0" presId="urn:microsoft.com/office/officeart/2005/8/layout/cycle4#2"/>
    <dgm:cxn modelId="{EC185C64-7F4A-4E1F-98C3-0E7BFD45FFDE}" type="presParOf" srcId="{461D1112-A1CD-4775-9EDA-9C2934BDF21F}" destId="{0E29D4AB-FF42-4A94-B541-406F8B9B452B}" srcOrd="4" destOrd="0" presId="urn:microsoft.com/office/officeart/2005/8/layout/cycle4#2"/>
    <dgm:cxn modelId="{D3286E66-0056-4440-8F98-90CD231065A7}" type="presParOf" srcId="{F438E210-509D-49F9-A0E8-2E6BFDFE8012}" destId="{57146ED5-F004-430B-A2F2-1EF54181513E}" srcOrd="1" destOrd="0" presId="urn:microsoft.com/office/officeart/2005/8/layout/cycle4#2"/>
    <dgm:cxn modelId="{1AABD97E-473A-497B-A421-EE8BAD4018F1}" type="presParOf" srcId="{57146ED5-F004-430B-A2F2-1EF54181513E}" destId="{5FD1AAC9-604E-4B46-8159-22A2D4875CCC}" srcOrd="0" destOrd="0" presId="urn:microsoft.com/office/officeart/2005/8/layout/cycle4#2"/>
    <dgm:cxn modelId="{FBF48BE2-EF6E-417D-A4D5-1114FB421832}" type="presParOf" srcId="{57146ED5-F004-430B-A2F2-1EF54181513E}" destId="{184BA650-5C58-4405-91EE-3D7A7A7CD557}" srcOrd="1" destOrd="0" presId="urn:microsoft.com/office/officeart/2005/8/layout/cycle4#2"/>
    <dgm:cxn modelId="{AB09D2B8-6EAC-4190-849C-325FE2C0FEF7}" type="presParOf" srcId="{57146ED5-F004-430B-A2F2-1EF54181513E}" destId="{5EDC3019-166F-4729-9E2E-139D217C4C33}" srcOrd="2" destOrd="0" presId="urn:microsoft.com/office/officeart/2005/8/layout/cycle4#2"/>
    <dgm:cxn modelId="{2848D0A3-3E1E-4035-95DC-1E33B89CEE86}" type="presParOf" srcId="{57146ED5-F004-430B-A2F2-1EF54181513E}" destId="{901E575F-6D3B-4996-8350-D8267A3D4118}" srcOrd="3" destOrd="0" presId="urn:microsoft.com/office/officeart/2005/8/layout/cycle4#2"/>
    <dgm:cxn modelId="{F1671EAD-8C76-4FF9-9256-1997CE4C07BF}" type="presParOf" srcId="{57146ED5-F004-430B-A2F2-1EF54181513E}" destId="{F8A01A43-C4CF-4154-BDDE-5962557E92CD}" srcOrd="4" destOrd="0" presId="urn:microsoft.com/office/officeart/2005/8/layout/cycle4#2"/>
    <dgm:cxn modelId="{236902E3-1F33-424B-A860-73348978A219}" type="presParOf" srcId="{F438E210-509D-49F9-A0E8-2E6BFDFE8012}" destId="{2E3530AB-A3DB-4B57-B457-42D90D26EDFA}" srcOrd="2" destOrd="0" presId="urn:microsoft.com/office/officeart/2005/8/layout/cycle4#2"/>
    <dgm:cxn modelId="{E6F9AC53-4DA1-4694-9DDC-80C0B34FB204}" type="presParOf" srcId="{F438E210-509D-49F9-A0E8-2E6BFDFE8012}" destId="{7CD94644-96E9-41C7-B527-94D68948EDDD}" srcOrd="3" destOrd="0" presId="urn:microsoft.com/office/officeart/2005/8/layout/cycle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FABA2-6A3C-40FB-8497-13CEE2ED701F}" type="doc">
      <dgm:prSet loTypeId="urn:microsoft.com/office/officeart/2005/8/layout/cycle4#1" loCatId="cycle" qsTypeId="urn:microsoft.com/office/officeart/2005/8/quickstyle/simple1" qsCatId="simple" csTypeId="urn:microsoft.com/office/officeart/2005/8/colors/colorful2" csCatId="colorful" phldr="1"/>
      <dgm:spPr/>
      <dgm:t>
        <a:bodyPr/>
        <a:lstStyle/>
        <a:p>
          <a:endParaRPr lang="es-MX"/>
        </a:p>
      </dgm:t>
    </dgm:pt>
    <dgm:pt modelId="{765446AE-36E3-4777-A0E4-99415F20F1C8}">
      <dgm:prSet phldrT="[Texto]"/>
      <dgm:spPr/>
      <dgm:t>
        <a:bodyPr/>
        <a:lstStyle/>
        <a:p>
          <a:r>
            <a:rPr lang="es-MX" dirty="0" smtClean="0"/>
            <a:t>58</a:t>
          </a:r>
          <a:endParaRPr lang="es-MX" dirty="0"/>
        </a:p>
      </dgm:t>
    </dgm:pt>
    <dgm:pt modelId="{3D3CF505-4B2F-4AB6-AD2A-91C0981534DE}" type="parTrans" cxnId="{920983A1-645C-478C-ACA1-5938F3EE1F66}">
      <dgm:prSet/>
      <dgm:spPr/>
      <dgm:t>
        <a:bodyPr/>
        <a:lstStyle/>
        <a:p>
          <a:endParaRPr lang="es-MX"/>
        </a:p>
      </dgm:t>
    </dgm:pt>
    <dgm:pt modelId="{22F2DCF6-31D1-461A-96D0-B88C0D66C8DC}" type="sibTrans" cxnId="{920983A1-645C-478C-ACA1-5938F3EE1F66}">
      <dgm:prSet/>
      <dgm:spPr/>
      <dgm:t>
        <a:bodyPr/>
        <a:lstStyle/>
        <a:p>
          <a:endParaRPr lang="es-MX"/>
        </a:p>
      </dgm:t>
    </dgm:pt>
    <dgm:pt modelId="{EDEF9FDE-D962-41E7-AD8B-36B0C6616CBF}">
      <dgm:prSet phldrT="[Texto]" custT="1"/>
      <dgm:spPr/>
      <dgm:t>
        <a:bodyPr/>
        <a:lstStyle/>
        <a:p>
          <a:r>
            <a:rPr lang="es-MX" sz="1050" dirty="0" smtClean="0"/>
            <a:t>Abandono</a:t>
          </a:r>
          <a:endParaRPr lang="es-MX" sz="1050" dirty="0"/>
        </a:p>
      </dgm:t>
    </dgm:pt>
    <dgm:pt modelId="{7B34B33D-3350-45BA-8673-35A4A7F77EB0}" type="parTrans" cxnId="{CD03DB6E-BE20-4C67-9277-98F772E90456}">
      <dgm:prSet/>
      <dgm:spPr/>
      <dgm:t>
        <a:bodyPr/>
        <a:lstStyle/>
        <a:p>
          <a:endParaRPr lang="es-MX"/>
        </a:p>
      </dgm:t>
    </dgm:pt>
    <dgm:pt modelId="{FB4F1BF4-BC70-48D6-84DA-7ED255379712}" type="sibTrans" cxnId="{CD03DB6E-BE20-4C67-9277-98F772E90456}">
      <dgm:prSet/>
      <dgm:spPr/>
      <dgm:t>
        <a:bodyPr/>
        <a:lstStyle/>
        <a:p>
          <a:endParaRPr lang="es-MX"/>
        </a:p>
      </dgm:t>
    </dgm:pt>
    <dgm:pt modelId="{0172AAAB-E597-4FE6-8E06-D5583B4ABEB3}">
      <dgm:prSet phldrT="[Texto]"/>
      <dgm:spPr/>
      <dgm:t>
        <a:bodyPr/>
        <a:lstStyle/>
        <a:p>
          <a:r>
            <a:rPr lang="es-MX" dirty="0" smtClean="0"/>
            <a:t>96</a:t>
          </a:r>
          <a:endParaRPr lang="es-MX" dirty="0"/>
        </a:p>
      </dgm:t>
    </dgm:pt>
    <dgm:pt modelId="{57C85459-2F67-4721-92EE-6C473F041B8C}" type="parTrans" cxnId="{EB85956C-D437-4DF6-810D-FDF0BAFBD9F9}">
      <dgm:prSet/>
      <dgm:spPr/>
      <dgm:t>
        <a:bodyPr/>
        <a:lstStyle/>
        <a:p>
          <a:endParaRPr lang="es-MX"/>
        </a:p>
      </dgm:t>
    </dgm:pt>
    <dgm:pt modelId="{7C8467C4-2283-4EFF-AB15-5A89ACAC6D7F}" type="sibTrans" cxnId="{EB85956C-D437-4DF6-810D-FDF0BAFBD9F9}">
      <dgm:prSet/>
      <dgm:spPr/>
      <dgm:t>
        <a:bodyPr/>
        <a:lstStyle/>
        <a:p>
          <a:endParaRPr lang="es-MX"/>
        </a:p>
      </dgm:t>
    </dgm:pt>
    <dgm:pt modelId="{29B82994-CDBF-4633-85CC-E3D493FC0A18}">
      <dgm:prSet phldrT="[Texto]" custT="1"/>
      <dgm:spPr/>
      <dgm:t>
        <a:bodyPr/>
        <a:lstStyle/>
        <a:p>
          <a:r>
            <a:rPr lang="es-MX" sz="1100" dirty="0" smtClean="0"/>
            <a:t>Maltrato </a:t>
          </a:r>
          <a:endParaRPr lang="es-MX" sz="1100" dirty="0"/>
        </a:p>
      </dgm:t>
    </dgm:pt>
    <dgm:pt modelId="{E38C860D-C94A-4E85-931D-DE6AAF65DC65}" type="parTrans" cxnId="{A99E5CDE-444E-4981-8FC8-4CD28521E849}">
      <dgm:prSet/>
      <dgm:spPr/>
      <dgm:t>
        <a:bodyPr/>
        <a:lstStyle/>
        <a:p>
          <a:endParaRPr lang="es-MX"/>
        </a:p>
      </dgm:t>
    </dgm:pt>
    <dgm:pt modelId="{D203DC96-B3A0-4543-B0FB-828CB118B06D}" type="sibTrans" cxnId="{A99E5CDE-444E-4981-8FC8-4CD28521E849}">
      <dgm:prSet/>
      <dgm:spPr/>
      <dgm:t>
        <a:bodyPr/>
        <a:lstStyle/>
        <a:p>
          <a:endParaRPr lang="es-MX"/>
        </a:p>
      </dgm:t>
    </dgm:pt>
    <dgm:pt modelId="{3C3F2C9F-2ACD-46AC-B641-32F7D698F0C5}">
      <dgm:prSet phldrT="[Texto]"/>
      <dgm:spPr/>
      <dgm:t>
        <a:bodyPr/>
        <a:lstStyle/>
        <a:p>
          <a:r>
            <a:rPr lang="es-MX" dirty="0" smtClean="0"/>
            <a:t>374</a:t>
          </a:r>
          <a:endParaRPr lang="es-MX" dirty="0"/>
        </a:p>
      </dgm:t>
    </dgm:pt>
    <dgm:pt modelId="{A5D640EA-1EDD-4D14-9C0B-EF846B877536}" type="parTrans" cxnId="{1A48FCE6-A91A-46C9-9733-193BF6FA7D6D}">
      <dgm:prSet/>
      <dgm:spPr/>
      <dgm:t>
        <a:bodyPr/>
        <a:lstStyle/>
        <a:p>
          <a:endParaRPr lang="es-MX"/>
        </a:p>
      </dgm:t>
    </dgm:pt>
    <dgm:pt modelId="{953F9DCE-E561-4AC5-8AC2-CEA1A055CCE3}" type="sibTrans" cxnId="{1A48FCE6-A91A-46C9-9733-193BF6FA7D6D}">
      <dgm:prSet/>
      <dgm:spPr/>
      <dgm:t>
        <a:bodyPr/>
        <a:lstStyle/>
        <a:p>
          <a:endParaRPr lang="es-MX"/>
        </a:p>
      </dgm:t>
    </dgm:pt>
    <dgm:pt modelId="{36CE3EE2-DA32-4B10-AE25-7CB00B32D74E}">
      <dgm:prSet phldrT="[Texto]" custT="1"/>
      <dgm:spPr/>
      <dgm:t>
        <a:bodyPr/>
        <a:lstStyle/>
        <a:p>
          <a:pPr algn="r"/>
          <a:r>
            <a:rPr lang="es-MX" sz="800" dirty="0" smtClean="0"/>
            <a:t>Abuso y omisión de cuidados;</a:t>
          </a:r>
          <a:endParaRPr lang="es-MX" sz="800" dirty="0"/>
        </a:p>
      </dgm:t>
    </dgm:pt>
    <dgm:pt modelId="{CA1A9A06-84A5-47BA-B24F-19E23BCD0736}" type="parTrans" cxnId="{26412CE9-CEA5-4D43-8033-17113D7BE997}">
      <dgm:prSet/>
      <dgm:spPr/>
      <dgm:t>
        <a:bodyPr/>
        <a:lstStyle/>
        <a:p>
          <a:endParaRPr lang="es-MX"/>
        </a:p>
      </dgm:t>
    </dgm:pt>
    <dgm:pt modelId="{0D4B25AC-3774-48DA-B844-6F39C032E927}" type="sibTrans" cxnId="{26412CE9-CEA5-4D43-8033-17113D7BE997}">
      <dgm:prSet/>
      <dgm:spPr/>
      <dgm:t>
        <a:bodyPr/>
        <a:lstStyle/>
        <a:p>
          <a:endParaRPr lang="es-MX"/>
        </a:p>
      </dgm:t>
    </dgm:pt>
    <dgm:pt modelId="{0FEAB103-6ABB-4F94-BE49-647D8C37E614}">
      <dgm:prSet phldrT="[Texto]"/>
      <dgm:spPr/>
      <dgm:t>
        <a:bodyPr/>
        <a:lstStyle/>
        <a:p>
          <a:r>
            <a:rPr lang="es-MX" dirty="0" smtClean="0"/>
            <a:t>61</a:t>
          </a:r>
          <a:endParaRPr lang="es-MX" dirty="0"/>
        </a:p>
      </dgm:t>
    </dgm:pt>
    <dgm:pt modelId="{2913FA92-564D-4EA4-A6D7-8E7FEFDA7058}" type="parTrans" cxnId="{32FD8129-CBC1-4AEA-8625-3C39D0DACADA}">
      <dgm:prSet/>
      <dgm:spPr/>
      <dgm:t>
        <a:bodyPr/>
        <a:lstStyle/>
        <a:p>
          <a:endParaRPr lang="es-MX"/>
        </a:p>
      </dgm:t>
    </dgm:pt>
    <dgm:pt modelId="{A045CA69-6ACF-4F36-82CE-32C58A37A116}" type="sibTrans" cxnId="{32FD8129-CBC1-4AEA-8625-3C39D0DACADA}">
      <dgm:prSet/>
      <dgm:spPr/>
      <dgm:t>
        <a:bodyPr/>
        <a:lstStyle/>
        <a:p>
          <a:endParaRPr lang="es-MX"/>
        </a:p>
      </dgm:t>
    </dgm:pt>
    <dgm:pt modelId="{2B80D80B-D1DE-46CF-809E-20E3E6588176}">
      <dgm:prSet phldrT="[Texto]" custT="1"/>
      <dgm:spPr/>
      <dgm:t>
        <a:bodyPr/>
        <a:lstStyle/>
        <a:p>
          <a:r>
            <a:rPr lang="es-MX" sz="1050" dirty="0" smtClean="0"/>
            <a:t> Expósito</a:t>
          </a:r>
          <a:endParaRPr lang="es-MX" sz="1050" dirty="0"/>
        </a:p>
      </dgm:t>
    </dgm:pt>
    <dgm:pt modelId="{821169A4-B2AA-4AA8-8FFB-BAFF8F803E15}" type="parTrans" cxnId="{C61610C7-9CA8-476B-81F5-47FBD85FA3CE}">
      <dgm:prSet/>
      <dgm:spPr/>
      <dgm:t>
        <a:bodyPr/>
        <a:lstStyle/>
        <a:p>
          <a:endParaRPr lang="es-MX"/>
        </a:p>
      </dgm:t>
    </dgm:pt>
    <dgm:pt modelId="{5D9624BC-DC31-4F66-9053-723D00A932E0}" type="sibTrans" cxnId="{C61610C7-9CA8-476B-81F5-47FBD85FA3CE}">
      <dgm:prSet/>
      <dgm:spPr/>
      <dgm:t>
        <a:bodyPr/>
        <a:lstStyle/>
        <a:p>
          <a:endParaRPr lang="es-MX"/>
        </a:p>
      </dgm:t>
    </dgm:pt>
    <dgm:pt modelId="{A8B4E903-A8D5-4882-90EE-2DCB777D6079}">
      <dgm:prSet phldrT="[Texto]" custT="1"/>
      <dgm:spPr/>
      <dgm:t>
        <a:bodyPr/>
        <a:lstStyle/>
        <a:p>
          <a:endParaRPr lang="es-MX" sz="1100" dirty="0"/>
        </a:p>
      </dgm:t>
    </dgm:pt>
    <dgm:pt modelId="{5CE457A3-9705-4AFA-AB0B-708A3C697DAB}" type="parTrans" cxnId="{8B0AC310-7269-4679-82F1-2A76F4FFC906}">
      <dgm:prSet/>
      <dgm:spPr/>
      <dgm:t>
        <a:bodyPr/>
        <a:lstStyle/>
        <a:p>
          <a:endParaRPr lang="es-MX"/>
        </a:p>
      </dgm:t>
    </dgm:pt>
    <dgm:pt modelId="{DF43BD23-F46A-41DA-842F-F2608B39ABC3}" type="sibTrans" cxnId="{8B0AC310-7269-4679-82F1-2A76F4FFC906}">
      <dgm:prSet/>
      <dgm:spPr/>
      <dgm:t>
        <a:bodyPr/>
        <a:lstStyle/>
        <a:p>
          <a:endParaRPr lang="es-MX"/>
        </a:p>
      </dgm:t>
    </dgm:pt>
    <dgm:pt modelId="{F47C474E-007F-4460-B242-CA3F2335D153}">
      <dgm:prSet phldrT="[Texto]" custT="1"/>
      <dgm:spPr/>
      <dgm:t>
        <a:bodyPr/>
        <a:lstStyle/>
        <a:p>
          <a:pPr algn="r"/>
          <a:r>
            <a:rPr lang="es-MX" sz="800" dirty="0" smtClean="0"/>
            <a:t>Situación de Embarazo juvenil</a:t>
          </a:r>
          <a:endParaRPr lang="es-MX" sz="800" dirty="0"/>
        </a:p>
      </dgm:t>
    </dgm:pt>
    <dgm:pt modelId="{611D1B16-EBF4-4E4C-83E3-A9489FB38DBF}" type="parTrans" cxnId="{25CFFC0A-AB2C-48B5-9F6A-A531F9E3E761}">
      <dgm:prSet/>
      <dgm:spPr/>
      <dgm:t>
        <a:bodyPr/>
        <a:lstStyle/>
        <a:p>
          <a:endParaRPr lang="es-MX"/>
        </a:p>
      </dgm:t>
    </dgm:pt>
    <dgm:pt modelId="{FBA3A0C1-6328-4248-AD94-252D3BCF5FBB}" type="sibTrans" cxnId="{25CFFC0A-AB2C-48B5-9F6A-A531F9E3E761}">
      <dgm:prSet/>
      <dgm:spPr/>
      <dgm:t>
        <a:bodyPr/>
        <a:lstStyle/>
        <a:p>
          <a:endParaRPr lang="es-MX"/>
        </a:p>
      </dgm:t>
    </dgm:pt>
    <dgm:pt modelId="{D365B2A5-2FB3-40C7-AC8D-8E0D797282BC}">
      <dgm:prSet phldrT="[Texto]" custT="1"/>
      <dgm:spPr/>
      <dgm:t>
        <a:bodyPr/>
        <a:lstStyle/>
        <a:p>
          <a:pPr algn="r"/>
          <a:r>
            <a:rPr lang="es-MX" sz="800" dirty="0" smtClean="0"/>
            <a:t> Ingobernabilidad</a:t>
          </a:r>
          <a:endParaRPr lang="es-MX" sz="800" dirty="0"/>
        </a:p>
      </dgm:t>
    </dgm:pt>
    <dgm:pt modelId="{419E2108-54D2-4984-B966-6611D9F14B2C}" type="parTrans" cxnId="{37015CFC-4A0A-452A-B903-F06F7B6CF693}">
      <dgm:prSet/>
      <dgm:spPr/>
      <dgm:t>
        <a:bodyPr/>
        <a:lstStyle/>
        <a:p>
          <a:endParaRPr lang="es-MX"/>
        </a:p>
      </dgm:t>
    </dgm:pt>
    <dgm:pt modelId="{759F9A6C-AFF1-404B-A950-8AF34ABEAFDC}" type="sibTrans" cxnId="{37015CFC-4A0A-452A-B903-F06F7B6CF693}">
      <dgm:prSet/>
      <dgm:spPr/>
      <dgm:t>
        <a:bodyPr/>
        <a:lstStyle/>
        <a:p>
          <a:endParaRPr lang="es-MX"/>
        </a:p>
      </dgm:t>
    </dgm:pt>
    <dgm:pt modelId="{E8CB4829-1D57-421F-8C1B-77DE3B867DC3}">
      <dgm:prSet phldrT="[Texto]" custT="1"/>
      <dgm:spPr/>
      <dgm:t>
        <a:bodyPr/>
        <a:lstStyle/>
        <a:p>
          <a:pPr algn="r"/>
          <a:endParaRPr lang="es-MX" sz="800" dirty="0"/>
        </a:p>
      </dgm:t>
    </dgm:pt>
    <dgm:pt modelId="{02539533-9C30-4712-B692-AD31DE94330B}" type="parTrans" cxnId="{C884247C-BF2B-49E1-9760-0E205B96CC57}">
      <dgm:prSet/>
      <dgm:spPr/>
      <dgm:t>
        <a:bodyPr/>
        <a:lstStyle/>
        <a:p>
          <a:endParaRPr lang="es-MX"/>
        </a:p>
      </dgm:t>
    </dgm:pt>
    <dgm:pt modelId="{E861C59F-AF7E-4F62-8C37-20D48F067A66}" type="sibTrans" cxnId="{C884247C-BF2B-49E1-9760-0E205B96CC57}">
      <dgm:prSet/>
      <dgm:spPr/>
      <dgm:t>
        <a:bodyPr/>
        <a:lstStyle/>
        <a:p>
          <a:endParaRPr lang="es-MX"/>
        </a:p>
      </dgm:t>
    </dgm:pt>
    <dgm:pt modelId="{21F94768-CBC4-4242-9A8E-D0BB0A544E9E}">
      <dgm:prSet phldrT="[Texto]" custT="1"/>
      <dgm:spPr/>
      <dgm:t>
        <a:bodyPr/>
        <a:lstStyle/>
        <a:p>
          <a:pPr algn="r"/>
          <a:r>
            <a:rPr lang="es-MX" sz="800" dirty="0" smtClean="0"/>
            <a:t>Pobreza</a:t>
          </a:r>
          <a:endParaRPr lang="es-MX" sz="800" dirty="0"/>
        </a:p>
      </dgm:t>
    </dgm:pt>
    <dgm:pt modelId="{09F110CD-88B2-43F6-8BA2-60BDB5698234}" type="parTrans" cxnId="{5FF83DE7-B356-40C6-A4CA-5100C50BE8CD}">
      <dgm:prSet/>
      <dgm:spPr/>
      <dgm:t>
        <a:bodyPr/>
        <a:lstStyle/>
        <a:p>
          <a:endParaRPr lang="es-MX"/>
        </a:p>
      </dgm:t>
    </dgm:pt>
    <dgm:pt modelId="{26278B3F-DA21-4A6B-937C-58A158E89E23}" type="sibTrans" cxnId="{5FF83DE7-B356-40C6-A4CA-5100C50BE8CD}">
      <dgm:prSet/>
      <dgm:spPr/>
      <dgm:t>
        <a:bodyPr/>
        <a:lstStyle/>
        <a:p>
          <a:endParaRPr lang="es-MX"/>
        </a:p>
      </dgm:t>
    </dgm:pt>
    <dgm:pt modelId="{365C7F64-D425-4BA5-9232-98E4B5C603C9}">
      <dgm:prSet phldrT="[Texto]" custT="1"/>
      <dgm:spPr/>
      <dgm:t>
        <a:bodyPr/>
        <a:lstStyle/>
        <a:p>
          <a:pPr algn="r"/>
          <a:r>
            <a:rPr lang="es-MX" sz="800" dirty="0" smtClean="0"/>
            <a:t>Problemas familiares  </a:t>
          </a:r>
          <a:endParaRPr lang="es-MX" sz="800" dirty="0"/>
        </a:p>
      </dgm:t>
    </dgm:pt>
    <dgm:pt modelId="{DF3FFDF1-806E-409B-BE6B-2B442AB66B90}" type="parTrans" cxnId="{364A7943-B6F1-4E48-8EC8-6B237EB72F13}">
      <dgm:prSet/>
      <dgm:spPr/>
      <dgm:t>
        <a:bodyPr/>
        <a:lstStyle/>
        <a:p>
          <a:endParaRPr lang="es-MX"/>
        </a:p>
      </dgm:t>
    </dgm:pt>
    <dgm:pt modelId="{753F2102-6904-4648-B366-5E153DA043CE}" type="sibTrans" cxnId="{364A7943-B6F1-4E48-8EC8-6B237EB72F13}">
      <dgm:prSet/>
      <dgm:spPr/>
      <dgm:t>
        <a:bodyPr/>
        <a:lstStyle/>
        <a:p>
          <a:endParaRPr lang="es-MX"/>
        </a:p>
      </dgm:t>
    </dgm:pt>
    <dgm:pt modelId="{F438E210-509D-49F9-A0E8-2E6BFDFE8012}" type="pres">
      <dgm:prSet presAssocID="{8FAFABA2-6A3C-40FB-8497-13CEE2ED701F}" presName="cycleMatrixDiagram" presStyleCnt="0">
        <dgm:presLayoutVars>
          <dgm:chMax val="1"/>
          <dgm:dir/>
          <dgm:animLvl val="lvl"/>
          <dgm:resizeHandles val="exact"/>
        </dgm:presLayoutVars>
      </dgm:prSet>
      <dgm:spPr/>
      <dgm:t>
        <a:bodyPr/>
        <a:lstStyle/>
        <a:p>
          <a:endParaRPr lang="es-MX"/>
        </a:p>
      </dgm:t>
    </dgm:pt>
    <dgm:pt modelId="{461D1112-A1CD-4775-9EDA-9C2934BDF21F}" type="pres">
      <dgm:prSet presAssocID="{8FAFABA2-6A3C-40FB-8497-13CEE2ED701F}" presName="children" presStyleCnt="0"/>
      <dgm:spPr/>
    </dgm:pt>
    <dgm:pt modelId="{00B29340-B6DC-4EC8-A760-7F0FBF2EB7B8}" type="pres">
      <dgm:prSet presAssocID="{8FAFABA2-6A3C-40FB-8497-13CEE2ED701F}" presName="child1group" presStyleCnt="0"/>
      <dgm:spPr/>
    </dgm:pt>
    <dgm:pt modelId="{E456A62A-0E65-438E-9C4D-B30212A9861E}" type="pres">
      <dgm:prSet presAssocID="{8FAFABA2-6A3C-40FB-8497-13CEE2ED701F}" presName="child1" presStyleLbl="bgAcc1" presStyleIdx="0" presStyleCnt="4"/>
      <dgm:spPr/>
      <dgm:t>
        <a:bodyPr/>
        <a:lstStyle/>
        <a:p>
          <a:endParaRPr lang="es-MX"/>
        </a:p>
      </dgm:t>
    </dgm:pt>
    <dgm:pt modelId="{DAFB282A-69F2-4DE7-907E-A345CC16705B}" type="pres">
      <dgm:prSet presAssocID="{8FAFABA2-6A3C-40FB-8497-13CEE2ED701F}" presName="child1Text" presStyleLbl="bgAcc1" presStyleIdx="0" presStyleCnt="4">
        <dgm:presLayoutVars>
          <dgm:bulletEnabled val="1"/>
        </dgm:presLayoutVars>
      </dgm:prSet>
      <dgm:spPr/>
      <dgm:t>
        <a:bodyPr/>
        <a:lstStyle/>
        <a:p>
          <a:endParaRPr lang="es-MX"/>
        </a:p>
      </dgm:t>
    </dgm:pt>
    <dgm:pt modelId="{FDEE1938-8391-4AE1-A58E-B5B3F996F39A}" type="pres">
      <dgm:prSet presAssocID="{8FAFABA2-6A3C-40FB-8497-13CEE2ED701F}" presName="child2group" presStyleCnt="0"/>
      <dgm:spPr/>
    </dgm:pt>
    <dgm:pt modelId="{F1785B10-D1B8-45AB-82A5-D6CB0F307CC3}" type="pres">
      <dgm:prSet presAssocID="{8FAFABA2-6A3C-40FB-8497-13CEE2ED701F}" presName="child2" presStyleLbl="bgAcc1" presStyleIdx="1" presStyleCnt="4" custScaleX="166479"/>
      <dgm:spPr/>
      <dgm:t>
        <a:bodyPr/>
        <a:lstStyle/>
        <a:p>
          <a:endParaRPr lang="es-MX"/>
        </a:p>
      </dgm:t>
    </dgm:pt>
    <dgm:pt modelId="{5D4F65B1-E5C7-445F-800E-A636994038F2}" type="pres">
      <dgm:prSet presAssocID="{8FAFABA2-6A3C-40FB-8497-13CEE2ED701F}" presName="child2Text" presStyleLbl="bgAcc1" presStyleIdx="1" presStyleCnt="4">
        <dgm:presLayoutVars>
          <dgm:bulletEnabled val="1"/>
        </dgm:presLayoutVars>
      </dgm:prSet>
      <dgm:spPr/>
      <dgm:t>
        <a:bodyPr/>
        <a:lstStyle/>
        <a:p>
          <a:endParaRPr lang="es-MX"/>
        </a:p>
      </dgm:t>
    </dgm:pt>
    <dgm:pt modelId="{63EDA9C7-94EB-40D7-BEF1-EDDF93EC1533}" type="pres">
      <dgm:prSet presAssocID="{8FAFABA2-6A3C-40FB-8497-13CEE2ED701F}" presName="child3group" presStyleCnt="0"/>
      <dgm:spPr/>
    </dgm:pt>
    <dgm:pt modelId="{2F65CD2B-22B7-4335-9A9B-52A58D3A3449}" type="pres">
      <dgm:prSet presAssocID="{8FAFABA2-6A3C-40FB-8497-13CEE2ED701F}" presName="child3" presStyleLbl="bgAcc1" presStyleIdx="2" presStyleCnt="4" custScaleX="176351"/>
      <dgm:spPr/>
      <dgm:t>
        <a:bodyPr/>
        <a:lstStyle/>
        <a:p>
          <a:endParaRPr lang="es-MX"/>
        </a:p>
      </dgm:t>
    </dgm:pt>
    <dgm:pt modelId="{7697ECE6-83BA-4EB1-A42C-F812092A6C64}" type="pres">
      <dgm:prSet presAssocID="{8FAFABA2-6A3C-40FB-8497-13CEE2ED701F}" presName="child3Text" presStyleLbl="bgAcc1" presStyleIdx="2" presStyleCnt="4">
        <dgm:presLayoutVars>
          <dgm:bulletEnabled val="1"/>
        </dgm:presLayoutVars>
      </dgm:prSet>
      <dgm:spPr/>
      <dgm:t>
        <a:bodyPr/>
        <a:lstStyle/>
        <a:p>
          <a:endParaRPr lang="es-MX"/>
        </a:p>
      </dgm:t>
    </dgm:pt>
    <dgm:pt modelId="{08A6B071-AD97-45D3-949E-C473EF260A59}" type="pres">
      <dgm:prSet presAssocID="{8FAFABA2-6A3C-40FB-8497-13CEE2ED701F}" presName="child4group" presStyleCnt="0"/>
      <dgm:spPr/>
    </dgm:pt>
    <dgm:pt modelId="{E6350440-547C-42BE-B4E4-AA7663F4ED50}" type="pres">
      <dgm:prSet presAssocID="{8FAFABA2-6A3C-40FB-8497-13CEE2ED701F}" presName="child4" presStyleLbl="bgAcc1" presStyleIdx="3" presStyleCnt="4"/>
      <dgm:spPr/>
      <dgm:t>
        <a:bodyPr/>
        <a:lstStyle/>
        <a:p>
          <a:endParaRPr lang="es-MX"/>
        </a:p>
      </dgm:t>
    </dgm:pt>
    <dgm:pt modelId="{01BC87CE-CF3F-4A8D-9410-83D4BCE53E46}" type="pres">
      <dgm:prSet presAssocID="{8FAFABA2-6A3C-40FB-8497-13CEE2ED701F}" presName="child4Text" presStyleLbl="bgAcc1" presStyleIdx="3" presStyleCnt="4">
        <dgm:presLayoutVars>
          <dgm:bulletEnabled val="1"/>
        </dgm:presLayoutVars>
      </dgm:prSet>
      <dgm:spPr/>
      <dgm:t>
        <a:bodyPr/>
        <a:lstStyle/>
        <a:p>
          <a:endParaRPr lang="es-MX"/>
        </a:p>
      </dgm:t>
    </dgm:pt>
    <dgm:pt modelId="{0E29D4AB-FF42-4A94-B541-406F8B9B452B}" type="pres">
      <dgm:prSet presAssocID="{8FAFABA2-6A3C-40FB-8497-13CEE2ED701F}" presName="childPlaceholder" presStyleCnt="0"/>
      <dgm:spPr/>
    </dgm:pt>
    <dgm:pt modelId="{57146ED5-F004-430B-A2F2-1EF54181513E}" type="pres">
      <dgm:prSet presAssocID="{8FAFABA2-6A3C-40FB-8497-13CEE2ED701F}" presName="circle" presStyleCnt="0"/>
      <dgm:spPr/>
    </dgm:pt>
    <dgm:pt modelId="{5FD1AAC9-604E-4B46-8159-22A2D4875CCC}" type="pres">
      <dgm:prSet presAssocID="{8FAFABA2-6A3C-40FB-8497-13CEE2ED701F}" presName="quadrant1" presStyleLbl="node1" presStyleIdx="0" presStyleCnt="4">
        <dgm:presLayoutVars>
          <dgm:chMax val="1"/>
          <dgm:bulletEnabled val="1"/>
        </dgm:presLayoutVars>
      </dgm:prSet>
      <dgm:spPr/>
      <dgm:t>
        <a:bodyPr/>
        <a:lstStyle/>
        <a:p>
          <a:endParaRPr lang="es-MX"/>
        </a:p>
      </dgm:t>
    </dgm:pt>
    <dgm:pt modelId="{184BA650-5C58-4405-91EE-3D7A7A7CD557}" type="pres">
      <dgm:prSet presAssocID="{8FAFABA2-6A3C-40FB-8497-13CEE2ED701F}" presName="quadrant2" presStyleLbl="node1" presStyleIdx="1" presStyleCnt="4">
        <dgm:presLayoutVars>
          <dgm:chMax val="1"/>
          <dgm:bulletEnabled val="1"/>
        </dgm:presLayoutVars>
      </dgm:prSet>
      <dgm:spPr/>
      <dgm:t>
        <a:bodyPr/>
        <a:lstStyle/>
        <a:p>
          <a:endParaRPr lang="es-MX"/>
        </a:p>
      </dgm:t>
    </dgm:pt>
    <dgm:pt modelId="{5EDC3019-166F-4729-9E2E-139D217C4C33}" type="pres">
      <dgm:prSet presAssocID="{8FAFABA2-6A3C-40FB-8497-13CEE2ED701F}" presName="quadrant3" presStyleLbl="node1" presStyleIdx="2" presStyleCnt="4">
        <dgm:presLayoutVars>
          <dgm:chMax val="1"/>
          <dgm:bulletEnabled val="1"/>
        </dgm:presLayoutVars>
      </dgm:prSet>
      <dgm:spPr/>
      <dgm:t>
        <a:bodyPr/>
        <a:lstStyle/>
        <a:p>
          <a:endParaRPr lang="es-MX"/>
        </a:p>
      </dgm:t>
    </dgm:pt>
    <dgm:pt modelId="{901E575F-6D3B-4996-8350-D8267A3D4118}" type="pres">
      <dgm:prSet presAssocID="{8FAFABA2-6A3C-40FB-8497-13CEE2ED701F}" presName="quadrant4" presStyleLbl="node1" presStyleIdx="3" presStyleCnt="4">
        <dgm:presLayoutVars>
          <dgm:chMax val="1"/>
          <dgm:bulletEnabled val="1"/>
        </dgm:presLayoutVars>
      </dgm:prSet>
      <dgm:spPr/>
      <dgm:t>
        <a:bodyPr/>
        <a:lstStyle/>
        <a:p>
          <a:endParaRPr lang="es-MX"/>
        </a:p>
      </dgm:t>
    </dgm:pt>
    <dgm:pt modelId="{F8A01A43-C4CF-4154-BDDE-5962557E92CD}" type="pres">
      <dgm:prSet presAssocID="{8FAFABA2-6A3C-40FB-8497-13CEE2ED701F}" presName="quadrantPlaceholder" presStyleCnt="0"/>
      <dgm:spPr/>
    </dgm:pt>
    <dgm:pt modelId="{2E3530AB-A3DB-4B57-B457-42D90D26EDFA}" type="pres">
      <dgm:prSet presAssocID="{8FAFABA2-6A3C-40FB-8497-13CEE2ED701F}" presName="center1" presStyleLbl="fgShp" presStyleIdx="0" presStyleCnt="2"/>
      <dgm:spPr/>
    </dgm:pt>
    <dgm:pt modelId="{7CD94644-96E9-41C7-B527-94D68948EDDD}" type="pres">
      <dgm:prSet presAssocID="{8FAFABA2-6A3C-40FB-8497-13CEE2ED701F}" presName="center2" presStyleLbl="fgShp" presStyleIdx="1" presStyleCnt="2"/>
      <dgm:spPr/>
    </dgm:pt>
  </dgm:ptLst>
  <dgm:cxnLst>
    <dgm:cxn modelId="{CD03DB6E-BE20-4C67-9277-98F772E90456}" srcId="{765446AE-36E3-4777-A0E4-99415F20F1C8}" destId="{EDEF9FDE-D962-41E7-AD8B-36B0C6616CBF}" srcOrd="0" destOrd="0" parTransId="{7B34B33D-3350-45BA-8673-35A4A7F77EB0}" sibTransId="{FB4F1BF4-BC70-48D6-84DA-7ED255379712}"/>
    <dgm:cxn modelId="{26412CE9-CEA5-4D43-8033-17113D7BE997}" srcId="{3C3F2C9F-2ACD-46AC-B641-32F7D698F0C5}" destId="{36CE3EE2-DA32-4B10-AE25-7CB00B32D74E}" srcOrd="0" destOrd="0" parTransId="{CA1A9A06-84A5-47BA-B24F-19E23BCD0736}" sibTransId="{0D4B25AC-3774-48DA-B844-6F39C032E927}"/>
    <dgm:cxn modelId="{14FAC434-1078-440A-B089-F550B5444925}" type="presOf" srcId="{F47C474E-007F-4460-B242-CA3F2335D153}" destId="{7697ECE6-83BA-4EB1-A42C-F812092A6C64}" srcOrd="1" destOrd="3" presId="urn:microsoft.com/office/officeart/2005/8/layout/cycle4#1"/>
    <dgm:cxn modelId="{10171310-5F05-4811-BF40-0ECA3BCE56BF}" type="presOf" srcId="{0172AAAB-E597-4FE6-8E06-D5583B4ABEB3}" destId="{184BA650-5C58-4405-91EE-3D7A7A7CD557}" srcOrd="0" destOrd="0" presId="urn:microsoft.com/office/officeart/2005/8/layout/cycle4#1"/>
    <dgm:cxn modelId="{7CC39506-BFCC-4D83-97E4-41702CB762F5}" type="presOf" srcId="{D365B2A5-2FB3-40C7-AC8D-8E0D797282BC}" destId="{7697ECE6-83BA-4EB1-A42C-F812092A6C64}" srcOrd="1" destOrd="4" presId="urn:microsoft.com/office/officeart/2005/8/layout/cycle4#1"/>
    <dgm:cxn modelId="{E2203F32-276B-4A25-9CE2-72B687DFE798}" type="presOf" srcId="{365C7F64-D425-4BA5-9232-98E4B5C603C9}" destId="{7697ECE6-83BA-4EB1-A42C-F812092A6C64}" srcOrd="1" destOrd="2" presId="urn:microsoft.com/office/officeart/2005/8/layout/cycle4#1"/>
    <dgm:cxn modelId="{BFFB298C-3595-45CD-93CB-47785D85240A}" type="presOf" srcId="{21F94768-CBC4-4242-9A8E-D0BB0A544E9E}" destId="{7697ECE6-83BA-4EB1-A42C-F812092A6C64}" srcOrd="1" destOrd="1" presId="urn:microsoft.com/office/officeart/2005/8/layout/cycle4#1"/>
    <dgm:cxn modelId="{721E19DF-FDBB-4251-9A1A-629D53A88240}" type="presOf" srcId="{2B80D80B-D1DE-46CF-809E-20E3E6588176}" destId="{01BC87CE-CF3F-4A8D-9410-83D4BCE53E46}" srcOrd="1" destOrd="0" presId="urn:microsoft.com/office/officeart/2005/8/layout/cycle4#1"/>
    <dgm:cxn modelId="{39B454D8-031E-40C8-8D78-DD4A15C99EC0}" type="presOf" srcId="{765446AE-36E3-4777-A0E4-99415F20F1C8}" destId="{5FD1AAC9-604E-4B46-8159-22A2D4875CCC}" srcOrd="0" destOrd="0" presId="urn:microsoft.com/office/officeart/2005/8/layout/cycle4#1"/>
    <dgm:cxn modelId="{5FF83DE7-B356-40C6-A4CA-5100C50BE8CD}" srcId="{3C3F2C9F-2ACD-46AC-B641-32F7D698F0C5}" destId="{21F94768-CBC4-4242-9A8E-D0BB0A544E9E}" srcOrd="1" destOrd="0" parTransId="{09F110CD-88B2-43F6-8BA2-60BDB5698234}" sibTransId="{26278B3F-DA21-4A6B-937C-58A158E89E23}"/>
    <dgm:cxn modelId="{32FD8129-CBC1-4AEA-8625-3C39D0DACADA}" srcId="{8FAFABA2-6A3C-40FB-8497-13CEE2ED701F}" destId="{0FEAB103-6ABB-4F94-BE49-647D8C37E614}" srcOrd="3" destOrd="0" parTransId="{2913FA92-564D-4EA4-A6D7-8E7FEFDA7058}" sibTransId="{A045CA69-6ACF-4F36-82CE-32C58A37A116}"/>
    <dgm:cxn modelId="{A99E5CDE-444E-4981-8FC8-4CD28521E849}" srcId="{0172AAAB-E597-4FE6-8E06-D5583B4ABEB3}" destId="{29B82994-CDBF-4633-85CC-E3D493FC0A18}" srcOrd="0" destOrd="0" parTransId="{E38C860D-C94A-4E85-931D-DE6AAF65DC65}" sibTransId="{D203DC96-B3A0-4543-B0FB-828CB118B06D}"/>
    <dgm:cxn modelId="{C61610C7-9CA8-476B-81F5-47FBD85FA3CE}" srcId="{0FEAB103-6ABB-4F94-BE49-647D8C37E614}" destId="{2B80D80B-D1DE-46CF-809E-20E3E6588176}" srcOrd="0" destOrd="0" parTransId="{821169A4-B2AA-4AA8-8FFB-BAFF8F803E15}" sibTransId="{5D9624BC-DC31-4F66-9053-723D00A932E0}"/>
    <dgm:cxn modelId="{7DDB25EB-C75C-45A9-9280-7EBF35DDDDF0}" type="presOf" srcId="{3C3F2C9F-2ACD-46AC-B641-32F7D698F0C5}" destId="{5EDC3019-166F-4729-9E2E-139D217C4C33}" srcOrd="0" destOrd="0" presId="urn:microsoft.com/office/officeart/2005/8/layout/cycle4#1"/>
    <dgm:cxn modelId="{EB85956C-D437-4DF6-810D-FDF0BAFBD9F9}" srcId="{8FAFABA2-6A3C-40FB-8497-13CEE2ED701F}" destId="{0172AAAB-E597-4FE6-8E06-D5583B4ABEB3}" srcOrd="1" destOrd="0" parTransId="{57C85459-2F67-4721-92EE-6C473F041B8C}" sibTransId="{7C8467C4-2283-4EFF-AB15-5A89ACAC6D7F}"/>
    <dgm:cxn modelId="{CDD4F081-9B18-4756-A6C9-31F6F9DB8D13}" type="presOf" srcId="{E8CB4829-1D57-421F-8C1B-77DE3B867DC3}" destId="{7697ECE6-83BA-4EB1-A42C-F812092A6C64}" srcOrd="1" destOrd="5" presId="urn:microsoft.com/office/officeart/2005/8/layout/cycle4#1"/>
    <dgm:cxn modelId="{263CC1DA-7B65-49AD-A84F-24695F94D9FB}" type="presOf" srcId="{F47C474E-007F-4460-B242-CA3F2335D153}" destId="{2F65CD2B-22B7-4335-9A9B-52A58D3A3449}" srcOrd="0" destOrd="3" presId="urn:microsoft.com/office/officeart/2005/8/layout/cycle4#1"/>
    <dgm:cxn modelId="{B821902D-8438-4770-BFA0-256A36C7CB10}" type="presOf" srcId="{EDEF9FDE-D962-41E7-AD8B-36B0C6616CBF}" destId="{E456A62A-0E65-438E-9C4D-B30212A9861E}" srcOrd="0" destOrd="0" presId="urn:microsoft.com/office/officeart/2005/8/layout/cycle4#1"/>
    <dgm:cxn modelId="{36B1710A-FA86-4735-A44F-91EC0D4AD30D}" type="presOf" srcId="{29B82994-CDBF-4633-85CC-E3D493FC0A18}" destId="{F1785B10-D1B8-45AB-82A5-D6CB0F307CC3}" srcOrd="0" destOrd="0" presId="urn:microsoft.com/office/officeart/2005/8/layout/cycle4#1"/>
    <dgm:cxn modelId="{6146E6CB-81AD-4758-9DE9-AEA8D1963572}" type="presOf" srcId="{0FEAB103-6ABB-4F94-BE49-647D8C37E614}" destId="{901E575F-6D3B-4996-8350-D8267A3D4118}" srcOrd="0" destOrd="0" presId="urn:microsoft.com/office/officeart/2005/8/layout/cycle4#1"/>
    <dgm:cxn modelId="{D9311680-C8E5-4A11-A41E-841BA84AA6DC}" type="presOf" srcId="{29B82994-CDBF-4633-85CC-E3D493FC0A18}" destId="{5D4F65B1-E5C7-445F-800E-A636994038F2}" srcOrd="1" destOrd="0" presId="urn:microsoft.com/office/officeart/2005/8/layout/cycle4#1"/>
    <dgm:cxn modelId="{7957EE12-9859-4C44-8305-845CBBD45E02}" type="presOf" srcId="{A8B4E903-A8D5-4882-90EE-2DCB777D6079}" destId="{F1785B10-D1B8-45AB-82A5-D6CB0F307CC3}" srcOrd="0" destOrd="1" presId="urn:microsoft.com/office/officeart/2005/8/layout/cycle4#1"/>
    <dgm:cxn modelId="{E8DEEEF9-6390-4729-B491-2524E3B4E8B9}" type="presOf" srcId="{A8B4E903-A8D5-4882-90EE-2DCB777D6079}" destId="{5D4F65B1-E5C7-445F-800E-A636994038F2}" srcOrd="1" destOrd="1" presId="urn:microsoft.com/office/officeart/2005/8/layout/cycle4#1"/>
    <dgm:cxn modelId="{68C70453-3209-4460-B6B4-DDCA3FFBFF6F}" type="presOf" srcId="{36CE3EE2-DA32-4B10-AE25-7CB00B32D74E}" destId="{7697ECE6-83BA-4EB1-A42C-F812092A6C64}" srcOrd="1" destOrd="0" presId="urn:microsoft.com/office/officeart/2005/8/layout/cycle4#1"/>
    <dgm:cxn modelId="{8B0AC310-7269-4679-82F1-2A76F4FFC906}" srcId="{0172AAAB-E597-4FE6-8E06-D5583B4ABEB3}" destId="{A8B4E903-A8D5-4882-90EE-2DCB777D6079}" srcOrd="1" destOrd="0" parTransId="{5CE457A3-9705-4AFA-AB0B-708A3C697DAB}" sibTransId="{DF43BD23-F46A-41DA-842F-F2608B39ABC3}"/>
    <dgm:cxn modelId="{8337934D-9066-47DD-BEFD-D7682DED1F9C}" type="presOf" srcId="{8FAFABA2-6A3C-40FB-8497-13CEE2ED701F}" destId="{F438E210-509D-49F9-A0E8-2E6BFDFE8012}" srcOrd="0" destOrd="0" presId="urn:microsoft.com/office/officeart/2005/8/layout/cycle4#1"/>
    <dgm:cxn modelId="{920983A1-645C-478C-ACA1-5938F3EE1F66}" srcId="{8FAFABA2-6A3C-40FB-8497-13CEE2ED701F}" destId="{765446AE-36E3-4777-A0E4-99415F20F1C8}" srcOrd="0" destOrd="0" parTransId="{3D3CF505-4B2F-4AB6-AD2A-91C0981534DE}" sibTransId="{22F2DCF6-31D1-461A-96D0-B88C0D66C8DC}"/>
    <dgm:cxn modelId="{EFCFBFE6-1295-46C1-9254-D0057C4D4AFA}" type="presOf" srcId="{2B80D80B-D1DE-46CF-809E-20E3E6588176}" destId="{E6350440-547C-42BE-B4E4-AA7663F4ED50}" srcOrd="0" destOrd="0" presId="urn:microsoft.com/office/officeart/2005/8/layout/cycle4#1"/>
    <dgm:cxn modelId="{D2164C4F-1846-48FA-9172-EA464977620F}" type="presOf" srcId="{E8CB4829-1D57-421F-8C1B-77DE3B867DC3}" destId="{2F65CD2B-22B7-4335-9A9B-52A58D3A3449}" srcOrd="0" destOrd="5" presId="urn:microsoft.com/office/officeart/2005/8/layout/cycle4#1"/>
    <dgm:cxn modelId="{550C362C-EDFE-4497-A0E3-C8C7249C71D0}" type="presOf" srcId="{365C7F64-D425-4BA5-9232-98E4B5C603C9}" destId="{2F65CD2B-22B7-4335-9A9B-52A58D3A3449}" srcOrd="0" destOrd="2" presId="urn:microsoft.com/office/officeart/2005/8/layout/cycle4#1"/>
    <dgm:cxn modelId="{37015CFC-4A0A-452A-B903-F06F7B6CF693}" srcId="{3C3F2C9F-2ACD-46AC-B641-32F7D698F0C5}" destId="{D365B2A5-2FB3-40C7-AC8D-8E0D797282BC}" srcOrd="4" destOrd="0" parTransId="{419E2108-54D2-4984-B966-6611D9F14B2C}" sibTransId="{759F9A6C-AFF1-404B-A950-8AF34ABEAFDC}"/>
    <dgm:cxn modelId="{C884247C-BF2B-49E1-9760-0E205B96CC57}" srcId="{3C3F2C9F-2ACD-46AC-B641-32F7D698F0C5}" destId="{E8CB4829-1D57-421F-8C1B-77DE3B867DC3}" srcOrd="5" destOrd="0" parTransId="{02539533-9C30-4712-B692-AD31DE94330B}" sibTransId="{E861C59F-AF7E-4F62-8C37-20D48F067A66}"/>
    <dgm:cxn modelId="{E21FE927-F12B-4864-BE27-787484FB88B6}" type="presOf" srcId="{36CE3EE2-DA32-4B10-AE25-7CB00B32D74E}" destId="{2F65CD2B-22B7-4335-9A9B-52A58D3A3449}" srcOrd="0" destOrd="0" presId="urn:microsoft.com/office/officeart/2005/8/layout/cycle4#1"/>
    <dgm:cxn modelId="{A06887F3-9406-4F50-A77F-41AA8D262FEA}" type="presOf" srcId="{D365B2A5-2FB3-40C7-AC8D-8E0D797282BC}" destId="{2F65CD2B-22B7-4335-9A9B-52A58D3A3449}" srcOrd="0" destOrd="4" presId="urn:microsoft.com/office/officeart/2005/8/layout/cycle4#1"/>
    <dgm:cxn modelId="{1A48FCE6-A91A-46C9-9733-193BF6FA7D6D}" srcId="{8FAFABA2-6A3C-40FB-8497-13CEE2ED701F}" destId="{3C3F2C9F-2ACD-46AC-B641-32F7D698F0C5}" srcOrd="2" destOrd="0" parTransId="{A5D640EA-1EDD-4D14-9C0B-EF846B877536}" sibTransId="{953F9DCE-E561-4AC5-8AC2-CEA1A055CCE3}"/>
    <dgm:cxn modelId="{364A7943-B6F1-4E48-8EC8-6B237EB72F13}" srcId="{3C3F2C9F-2ACD-46AC-B641-32F7D698F0C5}" destId="{365C7F64-D425-4BA5-9232-98E4B5C603C9}" srcOrd="2" destOrd="0" parTransId="{DF3FFDF1-806E-409B-BE6B-2B442AB66B90}" sibTransId="{753F2102-6904-4648-B366-5E153DA043CE}"/>
    <dgm:cxn modelId="{25CFFC0A-AB2C-48B5-9F6A-A531F9E3E761}" srcId="{3C3F2C9F-2ACD-46AC-B641-32F7D698F0C5}" destId="{F47C474E-007F-4460-B242-CA3F2335D153}" srcOrd="3" destOrd="0" parTransId="{611D1B16-EBF4-4E4C-83E3-A9489FB38DBF}" sibTransId="{FBA3A0C1-6328-4248-AD94-252D3BCF5FBB}"/>
    <dgm:cxn modelId="{520EEC51-725D-4FD3-841D-8BA973463A23}" type="presOf" srcId="{EDEF9FDE-D962-41E7-AD8B-36B0C6616CBF}" destId="{DAFB282A-69F2-4DE7-907E-A345CC16705B}" srcOrd="1" destOrd="0" presId="urn:microsoft.com/office/officeart/2005/8/layout/cycle4#1"/>
    <dgm:cxn modelId="{FDF37354-AB6E-41B6-97D5-4CAAA7A31A35}" type="presOf" srcId="{21F94768-CBC4-4242-9A8E-D0BB0A544E9E}" destId="{2F65CD2B-22B7-4335-9A9B-52A58D3A3449}" srcOrd="0" destOrd="1" presId="urn:microsoft.com/office/officeart/2005/8/layout/cycle4#1"/>
    <dgm:cxn modelId="{CDFA799F-76F8-4F38-8D51-7EBC2622E7A9}" type="presParOf" srcId="{F438E210-509D-49F9-A0E8-2E6BFDFE8012}" destId="{461D1112-A1CD-4775-9EDA-9C2934BDF21F}" srcOrd="0" destOrd="0" presId="urn:microsoft.com/office/officeart/2005/8/layout/cycle4#1"/>
    <dgm:cxn modelId="{ADD7F8D4-107E-4B2A-8D2A-8E894F348F4C}" type="presParOf" srcId="{461D1112-A1CD-4775-9EDA-9C2934BDF21F}" destId="{00B29340-B6DC-4EC8-A760-7F0FBF2EB7B8}" srcOrd="0" destOrd="0" presId="urn:microsoft.com/office/officeart/2005/8/layout/cycle4#1"/>
    <dgm:cxn modelId="{FA6CD5C3-0E94-47FD-A38E-D173505A0A19}" type="presParOf" srcId="{00B29340-B6DC-4EC8-A760-7F0FBF2EB7B8}" destId="{E456A62A-0E65-438E-9C4D-B30212A9861E}" srcOrd="0" destOrd="0" presId="urn:microsoft.com/office/officeart/2005/8/layout/cycle4#1"/>
    <dgm:cxn modelId="{F90922A9-42BA-46F7-9AEC-78B9BFDB0CFB}" type="presParOf" srcId="{00B29340-B6DC-4EC8-A760-7F0FBF2EB7B8}" destId="{DAFB282A-69F2-4DE7-907E-A345CC16705B}" srcOrd="1" destOrd="0" presId="urn:microsoft.com/office/officeart/2005/8/layout/cycle4#1"/>
    <dgm:cxn modelId="{DD5B05C0-1E8F-4939-B47E-3CB016CBE330}" type="presParOf" srcId="{461D1112-A1CD-4775-9EDA-9C2934BDF21F}" destId="{FDEE1938-8391-4AE1-A58E-B5B3F996F39A}" srcOrd="1" destOrd="0" presId="urn:microsoft.com/office/officeart/2005/8/layout/cycle4#1"/>
    <dgm:cxn modelId="{EB36A954-AAEE-4B59-84FD-5174FBD7FB9C}" type="presParOf" srcId="{FDEE1938-8391-4AE1-A58E-B5B3F996F39A}" destId="{F1785B10-D1B8-45AB-82A5-D6CB0F307CC3}" srcOrd="0" destOrd="0" presId="urn:microsoft.com/office/officeart/2005/8/layout/cycle4#1"/>
    <dgm:cxn modelId="{F66C3CA4-0BB8-47DF-A877-93F977055152}" type="presParOf" srcId="{FDEE1938-8391-4AE1-A58E-B5B3F996F39A}" destId="{5D4F65B1-E5C7-445F-800E-A636994038F2}" srcOrd="1" destOrd="0" presId="urn:microsoft.com/office/officeart/2005/8/layout/cycle4#1"/>
    <dgm:cxn modelId="{AAC57982-2DE0-405E-A515-EFFE074A6B7A}" type="presParOf" srcId="{461D1112-A1CD-4775-9EDA-9C2934BDF21F}" destId="{63EDA9C7-94EB-40D7-BEF1-EDDF93EC1533}" srcOrd="2" destOrd="0" presId="urn:microsoft.com/office/officeart/2005/8/layout/cycle4#1"/>
    <dgm:cxn modelId="{68C89A84-8FA9-4C51-BADA-03D40E96B46F}" type="presParOf" srcId="{63EDA9C7-94EB-40D7-BEF1-EDDF93EC1533}" destId="{2F65CD2B-22B7-4335-9A9B-52A58D3A3449}" srcOrd="0" destOrd="0" presId="urn:microsoft.com/office/officeart/2005/8/layout/cycle4#1"/>
    <dgm:cxn modelId="{8FB82CE3-2CB8-4A4D-9B5C-20D6DE859344}" type="presParOf" srcId="{63EDA9C7-94EB-40D7-BEF1-EDDF93EC1533}" destId="{7697ECE6-83BA-4EB1-A42C-F812092A6C64}" srcOrd="1" destOrd="0" presId="urn:microsoft.com/office/officeart/2005/8/layout/cycle4#1"/>
    <dgm:cxn modelId="{B295397D-720F-4128-B522-499CAA2BE51D}" type="presParOf" srcId="{461D1112-A1CD-4775-9EDA-9C2934BDF21F}" destId="{08A6B071-AD97-45D3-949E-C473EF260A59}" srcOrd="3" destOrd="0" presId="urn:microsoft.com/office/officeart/2005/8/layout/cycle4#1"/>
    <dgm:cxn modelId="{2DC817B9-68A7-4CBC-BD11-D3A2F5D3D6AC}" type="presParOf" srcId="{08A6B071-AD97-45D3-949E-C473EF260A59}" destId="{E6350440-547C-42BE-B4E4-AA7663F4ED50}" srcOrd="0" destOrd="0" presId="urn:microsoft.com/office/officeart/2005/8/layout/cycle4#1"/>
    <dgm:cxn modelId="{2AA2781C-A023-4787-B9E0-537897D91846}" type="presParOf" srcId="{08A6B071-AD97-45D3-949E-C473EF260A59}" destId="{01BC87CE-CF3F-4A8D-9410-83D4BCE53E46}" srcOrd="1" destOrd="0" presId="urn:microsoft.com/office/officeart/2005/8/layout/cycle4#1"/>
    <dgm:cxn modelId="{512B3AD3-25F3-485C-BEC6-D0FD7D9E273F}" type="presParOf" srcId="{461D1112-A1CD-4775-9EDA-9C2934BDF21F}" destId="{0E29D4AB-FF42-4A94-B541-406F8B9B452B}" srcOrd="4" destOrd="0" presId="urn:microsoft.com/office/officeart/2005/8/layout/cycle4#1"/>
    <dgm:cxn modelId="{18DA3D59-433D-4EF2-A044-1D539DB03ECD}" type="presParOf" srcId="{F438E210-509D-49F9-A0E8-2E6BFDFE8012}" destId="{57146ED5-F004-430B-A2F2-1EF54181513E}" srcOrd="1" destOrd="0" presId="urn:microsoft.com/office/officeart/2005/8/layout/cycle4#1"/>
    <dgm:cxn modelId="{A2C6D399-A256-4DCE-9154-A86B44367536}" type="presParOf" srcId="{57146ED5-F004-430B-A2F2-1EF54181513E}" destId="{5FD1AAC9-604E-4B46-8159-22A2D4875CCC}" srcOrd="0" destOrd="0" presId="urn:microsoft.com/office/officeart/2005/8/layout/cycle4#1"/>
    <dgm:cxn modelId="{727BA4B5-4D81-4427-8395-78904EFE6343}" type="presParOf" srcId="{57146ED5-F004-430B-A2F2-1EF54181513E}" destId="{184BA650-5C58-4405-91EE-3D7A7A7CD557}" srcOrd="1" destOrd="0" presId="urn:microsoft.com/office/officeart/2005/8/layout/cycle4#1"/>
    <dgm:cxn modelId="{C4B85F85-931A-4124-8573-0FDFC767DE3E}" type="presParOf" srcId="{57146ED5-F004-430B-A2F2-1EF54181513E}" destId="{5EDC3019-166F-4729-9E2E-139D217C4C33}" srcOrd="2" destOrd="0" presId="urn:microsoft.com/office/officeart/2005/8/layout/cycle4#1"/>
    <dgm:cxn modelId="{AA1E9A83-BB20-460D-9653-C839B2C63604}" type="presParOf" srcId="{57146ED5-F004-430B-A2F2-1EF54181513E}" destId="{901E575F-6D3B-4996-8350-D8267A3D4118}" srcOrd="3" destOrd="0" presId="urn:microsoft.com/office/officeart/2005/8/layout/cycle4#1"/>
    <dgm:cxn modelId="{9C7CCBE8-39C3-4175-A43A-F2DFEB13208F}" type="presParOf" srcId="{57146ED5-F004-430B-A2F2-1EF54181513E}" destId="{F8A01A43-C4CF-4154-BDDE-5962557E92CD}" srcOrd="4" destOrd="0" presId="urn:microsoft.com/office/officeart/2005/8/layout/cycle4#1"/>
    <dgm:cxn modelId="{96E9C1FC-47EB-4F4A-AAAF-FF212749EC47}" type="presParOf" srcId="{F438E210-509D-49F9-A0E8-2E6BFDFE8012}" destId="{2E3530AB-A3DB-4B57-B457-42D90D26EDFA}" srcOrd="2" destOrd="0" presId="urn:microsoft.com/office/officeart/2005/8/layout/cycle4#1"/>
    <dgm:cxn modelId="{F24F79A2-B41D-4B19-ABDA-A09EE417456B}" type="presParOf" srcId="{F438E210-509D-49F9-A0E8-2E6BFDFE8012}" destId="{7CD94644-96E9-41C7-B527-94D68948EDDD}"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FABA2-6A3C-40FB-8497-13CEE2ED701F}" type="doc">
      <dgm:prSet loTypeId="urn:microsoft.com/office/officeart/2005/8/layout/cycle4#1" loCatId="cycle" qsTypeId="urn:microsoft.com/office/officeart/2005/8/quickstyle/simple1" qsCatId="simple" csTypeId="urn:microsoft.com/office/officeart/2005/8/colors/colorful2" csCatId="colorful" phldr="1"/>
      <dgm:spPr/>
      <dgm:t>
        <a:bodyPr/>
        <a:lstStyle/>
        <a:p>
          <a:endParaRPr lang="es-MX"/>
        </a:p>
      </dgm:t>
    </dgm:pt>
    <dgm:pt modelId="{765446AE-36E3-4777-A0E4-99415F20F1C8}">
      <dgm:prSet phldrT="[Texto]"/>
      <dgm:spPr/>
      <dgm:t>
        <a:bodyPr/>
        <a:lstStyle/>
        <a:p>
          <a:r>
            <a:rPr lang="es-MX" smtClean="0"/>
            <a:t>52</a:t>
          </a:r>
          <a:endParaRPr lang="es-MX" dirty="0"/>
        </a:p>
      </dgm:t>
    </dgm:pt>
    <dgm:pt modelId="{3D3CF505-4B2F-4AB6-AD2A-91C0981534DE}" type="parTrans" cxnId="{920983A1-645C-478C-ACA1-5938F3EE1F66}">
      <dgm:prSet/>
      <dgm:spPr/>
      <dgm:t>
        <a:bodyPr/>
        <a:lstStyle/>
        <a:p>
          <a:endParaRPr lang="es-MX"/>
        </a:p>
      </dgm:t>
    </dgm:pt>
    <dgm:pt modelId="{22F2DCF6-31D1-461A-96D0-B88C0D66C8DC}" type="sibTrans" cxnId="{920983A1-645C-478C-ACA1-5938F3EE1F66}">
      <dgm:prSet/>
      <dgm:spPr/>
      <dgm:t>
        <a:bodyPr/>
        <a:lstStyle/>
        <a:p>
          <a:endParaRPr lang="es-MX"/>
        </a:p>
      </dgm:t>
    </dgm:pt>
    <dgm:pt modelId="{EDEF9FDE-D962-41E7-AD8B-36B0C6616CBF}">
      <dgm:prSet phldrT="[Texto]" custT="1"/>
      <dgm:spPr/>
      <dgm:t>
        <a:bodyPr/>
        <a:lstStyle/>
        <a:p>
          <a:r>
            <a:rPr lang="es-MX" sz="1050" dirty="0" smtClean="0"/>
            <a:t>Abandono</a:t>
          </a:r>
          <a:endParaRPr lang="es-MX" sz="1050" dirty="0"/>
        </a:p>
      </dgm:t>
    </dgm:pt>
    <dgm:pt modelId="{7B34B33D-3350-45BA-8673-35A4A7F77EB0}" type="parTrans" cxnId="{CD03DB6E-BE20-4C67-9277-98F772E90456}">
      <dgm:prSet/>
      <dgm:spPr/>
      <dgm:t>
        <a:bodyPr/>
        <a:lstStyle/>
        <a:p>
          <a:endParaRPr lang="es-MX"/>
        </a:p>
      </dgm:t>
    </dgm:pt>
    <dgm:pt modelId="{FB4F1BF4-BC70-48D6-84DA-7ED255379712}" type="sibTrans" cxnId="{CD03DB6E-BE20-4C67-9277-98F772E90456}">
      <dgm:prSet/>
      <dgm:spPr/>
      <dgm:t>
        <a:bodyPr/>
        <a:lstStyle/>
        <a:p>
          <a:endParaRPr lang="es-MX"/>
        </a:p>
      </dgm:t>
    </dgm:pt>
    <dgm:pt modelId="{0172AAAB-E597-4FE6-8E06-D5583B4ABEB3}">
      <dgm:prSet phldrT="[Texto]"/>
      <dgm:spPr/>
      <dgm:t>
        <a:bodyPr/>
        <a:lstStyle/>
        <a:p>
          <a:r>
            <a:rPr lang="es-MX" dirty="0" smtClean="0"/>
            <a:t>202</a:t>
          </a:r>
          <a:endParaRPr lang="es-MX" dirty="0"/>
        </a:p>
      </dgm:t>
    </dgm:pt>
    <dgm:pt modelId="{57C85459-2F67-4721-92EE-6C473F041B8C}" type="parTrans" cxnId="{EB85956C-D437-4DF6-810D-FDF0BAFBD9F9}">
      <dgm:prSet/>
      <dgm:spPr/>
      <dgm:t>
        <a:bodyPr/>
        <a:lstStyle/>
        <a:p>
          <a:endParaRPr lang="es-MX"/>
        </a:p>
      </dgm:t>
    </dgm:pt>
    <dgm:pt modelId="{7C8467C4-2283-4EFF-AB15-5A89ACAC6D7F}" type="sibTrans" cxnId="{EB85956C-D437-4DF6-810D-FDF0BAFBD9F9}">
      <dgm:prSet/>
      <dgm:spPr/>
      <dgm:t>
        <a:bodyPr/>
        <a:lstStyle/>
        <a:p>
          <a:endParaRPr lang="es-MX"/>
        </a:p>
      </dgm:t>
    </dgm:pt>
    <dgm:pt modelId="{29B82994-CDBF-4633-85CC-E3D493FC0A18}">
      <dgm:prSet phldrT="[Texto]" custT="1"/>
      <dgm:spPr/>
      <dgm:t>
        <a:bodyPr/>
        <a:lstStyle/>
        <a:p>
          <a:r>
            <a:rPr lang="es-MX" sz="1100" dirty="0" smtClean="0"/>
            <a:t>Maltrato </a:t>
          </a:r>
          <a:endParaRPr lang="es-MX" sz="1100" dirty="0"/>
        </a:p>
      </dgm:t>
    </dgm:pt>
    <dgm:pt modelId="{E38C860D-C94A-4E85-931D-DE6AAF65DC65}" type="parTrans" cxnId="{A99E5CDE-444E-4981-8FC8-4CD28521E849}">
      <dgm:prSet/>
      <dgm:spPr/>
      <dgm:t>
        <a:bodyPr/>
        <a:lstStyle/>
        <a:p>
          <a:endParaRPr lang="es-MX"/>
        </a:p>
      </dgm:t>
    </dgm:pt>
    <dgm:pt modelId="{D203DC96-B3A0-4543-B0FB-828CB118B06D}" type="sibTrans" cxnId="{A99E5CDE-444E-4981-8FC8-4CD28521E849}">
      <dgm:prSet/>
      <dgm:spPr/>
      <dgm:t>
        <a:bodyPr/>
        <a:lstStyle/>
        <a:p>
          <a:endParaRPr lang="es-MX"/>
        </a:p>
      </dgm:t>
    </dgm:pt>
    <dgm:pt modelId="{3C3F2C9F-2ACD-46AC-B641-32F7D698F0C5}">
      <dgm:prSet phldrT="[Texto]"/>
      <dgm:spPr/>
      <dgm:t>
        <a:bodyPr/>
        <a:lstStyle/>
        <a:p>
          <a:r>
            <a:rPr lang="es-MX" dirty="0" smtClean="0"/>
            <a:t>340</a:t>
          </a:r>
          <a:endParaRPr lang="es-MX" dirty="0"/>
        </a:p>
      </dgm:t>
    </dgm:pt>
    <dgm:pt modelId="{A5D640EA-1EDD-4D14-9C0B-EF846B877536}" type="parTrans" cxnId="{1A48FCE6-A91A-46C9-9733-193BF6FA7D6D}">
      <dgm:prSet/>
      <dgm:spPr/>
      <dgm:t>
        <a:bodyPr/>
        <a:lstStyle/>
        <a:p>
          <a:endParaRPr lang="es-MX"/>
        </a:p>
      </dgm:t>
    </dgm:pt>
    <dgm:pt modelId="{953F9DCE-E561-4AC5-8AC2-CEA1A055CCE3}" type="sibTrans" cxnId="{1A48FCE6-A91A-46C9-9733-193BF6FA7D6D}">
      <dgm:prSet/>
      <dgm:spPr/>
      <dgm:t>
        <a:bodyPr/>
        <a:lstStyle/>
        <a:p>
          <a:endParaRPr lang="es-MX"/>
        </a:p>
      </dgm:t>
    </dgm:pt>
    <dgm:pt modelId="{36CE3EE2-DA32-4B10-AE25-7CB00B32D74E}">
      <dgm:prSet phldrT="[Texto]" custT="1"/>
      <dgm:spPr/>
      <dgm:t>
        <a:bodyPr/>
        <a:lstStyle/>
        <a:p>
          <a:pPr algn="r"/>
          <a:r>
            <a:rPr lang="es-MX" sz="800" dirty="0" smtClean="0"/>
            <a:t>Abuso y omisión de cuidados;</a:t>
          </a:r>
          <a:endParaRPr lang="es-MX" sz="800" dirty="0"/>
        </a:p>
      </dgm:t>
    </dgm:pt>
    <dgm:pt modelId="{CA1A9A06-84A5-47BA-B24F-19E23BCD0736}" type="parTrans" cxnId="{26412CE9-CEA5-4D43-8033-17113D7BE997}">
      <dgm:prSet/>
      <dgm:spPr/>
      <dgm:t>
        <a:bodyPr/>
        <a:lstStyle/>
        <a:p>
          <a:endParaRPr lang="es-MX"/>
        </a:p>
      </dgm:t>
    </dgm:pt>
    <dgm:pt modelId="{0D4B25AC-3774-48DA-B844-6F39C032E927}" type="sibTrans" cxnId="{26412CE9-CEA5-4D43-8033-17113D7BE997}">
      <dgm:prSet/>
      <dgm:spPr/>
      <dgm:t>
        <a:bodyPr/>
        <a:lstStyle/>
        <a:p>
          <a:endParaRPr lang="es-MX"/>
        </a:p>
      </dgm:t>
    </dgm:pt>
    <dgm:pt modelId="{0FEAB103-6ABB-4F94-BE49-647D8C37E614}">
      <dgm:prSet phldrT="[Texto]"/>
      <dgm:spPr/>
      <dgm:t>
        <a:bodyPr/>
        <a:lstStyle/>
        <a:p>
          <a:r>
            <a:rPr lang="es-MX" smtClean="0"/>
            <a:t>13</a:t>
          </a:r>
          <a:endParaRPr lang="es-MX" dirty="0"/>
        </a:p>
      </dgm:t>
    </dgm:pt>
    <dgm:pt modelId="{2913FA92-564D-4EA4-A6D7-8E7FEFDA7058}" type="parTrans" cxnId="{32FD8129-CBC1-4AEA-8625-3C39D0DACADA}">
      <dgm:prSet/>
      <dgm:spPr/>
      <dgm:t>
        <a:bodyPr/>
        <a:lstStyle/>
        <a:p>
          <a:endParaRPr lang="es-MX"/>
        </a:p>
      </dgm:t>
    </dgm:pt>
    <dgm:pt modelId="{A045CA69-6ACF-4F36-82CE-32C58A37A116}" type="sibTrans" cxnId="{32FD8129-CBC1-4AEA-8625-3C39D0DACADA}">
      <dgm:prSet/>
      <dgm:spPr/>
      <dgm:t>
        <a:bodyPr/>
        <a:lstStyle/>
        <a:p>
          <a:endParaRPr lang="es-MX"/>
        </a:p>
      </dgm:t>
    </dgm:pt>
    <dgm:pt modelId="{2B80D80B-D1DE-46CF-809E-20E3E6588176}">
      <dgm:prSet phldrT="[Texto]" custT="1"/>
      <dgm:spPr/>
      <dgm:t>
        <a:bodyPr/>
        <a:lstStyle/>
        <a:p>
          <a:r>
            <a:rPr lang="es-MX" sz="1050" dirty="0" smtClean="0"/>
            <a:t> Expósito</a:t>
          </a:r>
          <a:endParaRPr lang="es-MX" sz="1050" dirty="0"/>
        </a:p>
      </dgm:t>
    </dgm:pt>
    <dgm:pt modelId="{821169A4-B2AA-4AA8-8FFB-BAFF8F803E15}" type="parTrans" cxnId="{C61610C7-9CA8-476B-81F5-47FBD85FA3CE}">
      <dgm:prSet/>
      <dgm:spPr/>
      <dgm:t>
        <a:bodyPr/>
        <a:lstStyle/>
        <a:p>
          <a:endParaRPr lang="es-MX"/>
        </a:p>
      </dgm:t>
    </dgm:pt>
    <dgm:pt modelId="{5D9624BC-DC31-4F66-9053-723D00A932E0}" type="sibTrans" cxnId="{C61610C7-9CA8-476B-81F5-47FBD85FA3CE}">
      <dgm:prSet/>
      <dgm:spPr/>
      <dgm:t>
        <a:bodyPr/>
        <a:lstStyle/>
        <a:p>
          <a:endParaRPr lang="es-MX"/>
        </a:p>
      </dgm:t>
    </dgm:pt>
    <dgm:pt modelId="{A8B4E903-A8D5-4882-90EE-2DCB777D6079}">
      <dgm:prSet phldrT="[Texto]" custT="1"/>
      <dgm:spPr/>
      <dgm:t>
        <a:bodyPr/>
        <a:lstStyle/>
        <a:p>
          <a:endParaRPr lang="es-MX" sz="1100" dirty="0"/>
        </a:p>
      </dgm:t>
    </dgm:pt>
    <dgm:pt modelId="{5CE457A3-9705-4AFA-AB0B-708A3C697DAB}" type="parTrans" cxnId="{8B0AC310-7269-4679-82F1-2A76F4FFC906}">
      <dgm:prSet/>
      <dgm:spPr/>
      <dgm:t>
        <a:bodyPr/>
        <a:lstStyle/>
        <a:p>
          <a:endParaRPr lang="es-MX"/>
        </a:p>
      </dgm:t>
    </dgm:pt>
    <dgm:pt modelId="{DF43BD23-F46A-41DA-842F-F2608B39ABC3}" type="sibTrans" cxnId="{8B0AC310-7269-4679-82F1-2A76F4FFC906}">
      <dgm:prSet/>
      <dgm:spPr/>
      <dgm:t>
        <a:bodyPr/>
        <a:lstStyle/>
        <a:p>
          <a:endParaRPr lang="es-MX"/>
        </a:p>
      </dgm:t>
    </dgm:pt>
    <dgm:pt modelId="{F47C474E-007F-4460-B242-CA3F2335D153}">
      <dgm:prSet phldrT="[Texto]" custT="1"/>
      <dgm:spPr/>
      <dgm:t>
        <a:bodyPr/>
        <a:lstStyle/>
        <a:p>
          <a:pPr algn="r"/>
          <a:r>
            <a:rPr lang="es-MX" sz="800" dirty="0" smtClean="0"/>
            <a:t>Situación de Embarazo juvenil</a:t>
          </a:r>
          <a:endParaRPr lang="es-MX" sz="800" dirty="0"/>
        </a:p>
      </dgm:t>
    </dgm:pt>
    <dgm:pt modelId="{611D1B16-EBF4-4E4C-83E3-A9489FB38DBF}" type="parTrans" cxnId="{25CFFC0A-AB2C-48B5-9F6A-A531F9E3E761}">
      <dgm:prSet/>
      <dgm:spPr/>
      <dgm:t>
        <a:bodyPr/>
        <a:lstStyle/>
        <a:p>
          <a:endParaRPr lang="es-MX"/>
        </a:p>
      </dgm:t>
    </dgm:pt>
    <dgm:pt modelId="{FBA3A0C1-6328-4248-AD94-252D3BCF5FBB}" type="sibTrans" cxnId="{25CFFC0A-AB2C-48B5-9F6A-A531F9E3E761}">
      <dgm:prSet/>
      <dgm:spPr/>
      <dgm:t>
        <a:bodyPr/>
        <a:lstStyle/>
        <a:p>
          <a:endParaRPr lang="es-MX"/>
        </a:p>
      </dgm:t>
    </dgm:pt>
    <dgm:pt modelId="{D365B2A5-2FB3-40C7-AC8D-8E0D797282BC}">
      <dgm:prSet phldrT="[Texto]" custT="1"/>
      <dgm:spPr/>
      <dgm:t>
        <a:bodyPr/>
        <a:lstStyle/>
        <a:p>
          <a:pPr algn="r"/>
          <a:r>
            <a:rPr lang="es-MX" sz="800" dirty="0" smtClean="0"/>
            <a:t> Ingobernabilidad</a:t>
          </a:r>
          <a:endParaRPr lang="es-MX" sz="800" dirty="0"/>
        </a:p>
      </dgm:t>
    </dgm:pt>
    <dgm:pt modelId="{419E2108-54D2-4984-B966-6611D9F14B2C}" type="parTrans" cxnId="{37015CFC-4A0A-452A-B903-F06F7B6CF693}">
      <dgm:prSet/>
      <dgm:spPr/>
      <dgm:t>
        <a:bodyPr/>
        <a:lstStyle/>
        <a:p>
          <a:endParaRPr lang="es-MX"/>
        </a:p>
      </dgm:t>
    </dgm:pt>
    <dgm:pt modelId="{759F9A6C-AFF1-404B-A950-8AF34ABEAFDC}" type="sibTrans" cxnId="{37015CFC-4A0A-452A-B903-F06F7B6CF693}">
      <dgm:prSet/>
      <dgm:spPr/>
      <dgm:t>
        <a:bodyPr/>
        <a:lstStyle/>
        <a:p>
          <a:endParaRPr lang="es-MX"/>
        </a:p>
      </dgm:t>
    </dgm:pt>
    <dgm:pt modelId="{E8CB4829-1D57-421F-8C1B-77DE3B867DC3}">
      <dgm:prSet phldrT="[Texto]" custT="1"/>
      <dgm:spPr/>
      <dgm:t>
        <a:bodyPr/>
        <a:lstStyle/>
        <a:p>
          <a:pPr algn="r"/>
          <a:endParaRPr lang="es-MX" sz="800" dirty="0"/>
        </a:p>
      </dgm:t>
    </dgm:pt>
    <dgm:pt modelId="{02539533-9C30-4712-B692-AD31DE94330B}" type="parTrans" cxnId="{C884247C-BF2B-49E1-9760-0E205B96CC57}">
      <dgm:prSet/>
      <dgm:spPr/>
      <dgm:t>
        <a:bodyPr/>
        <a:lstStyle/>
        <a:p>
          <a:endParaRPr lang="es-MX"/>
        </a:p>
      </dgm:t>
    </dgm:pt>
    <dgm:pt modelId="{E861C59F-AF7E-4F62-8C37-20D48F067A66}" type="sibTrans" cxnId="{C884247C-BF2B-49E1-9760-0E205B96CC57}">
      <dgm:prSet/>
      <dgm:spPr/>
      <dgm:t>
        <a:bodyPr/>
        <a:lstStyle/>
        <a:p>
          <a:endParaRPr lang="es-MX"/>
        </a:p>
      </dgm:t>
    </dgm:pt>
    <dgm:pt modelId="{21F94768-CBC4-4242-9A8E-D0BB0A544E9E}">
      <dgm:prSet phldrT="[Texto]" custT="1"/>
      <dgm:spPr/>
      <dgm:t>
        <a:bodyPr/>
        <a:lstStyle/>
        <a:p>
          <a:pPr algn="r"/>
          <a:r>
            <a:rPr lang="es-MX" sz="800" dirty="0" smtClean="0"/>
            <a:t>Pobreza</a:t>
          </a:r>
          <a:endParaRPr lang="es-MX" sz="800" dirty="0"/>
        </a:p>
      </dgm:t>
    </dgm:pt>
    <dgm:pt modelId="{09F110CD-88B2-43F6-8BA2-60BDB5698234}" type="parTrans" cxnId="{5FF83DE7-B356-40C6-A4CA-5100C50BE8CD}">
      <dgm:prSet/>
      <dgm:spPr/>
      <dgm:t>
        <a:bodyPr/>
        <a:lstStyle/>
        <a:p>
          <a:endParaRPr lang="es-MX"/>
        </a:p>
      </dgm:t>
    </dgm:pt>
    <dgm:pt modelId="{26278B3F-DA21-4A6B-937C-58A158E89E23}" type="sibTrans" cxnId="{5FF83DE7-B356-40C6-A4CA-5100C50BE8CD}">
      <dgm:prSet/>
      <dgm:spPr/>
      <dgm:t>
        <a:bodyPr/>
        <a:lstStyle/>
        <a:p>
          <a:endParaRPr lang="es-MX"/>
        </a:p>
      </dgm:t>
    </dgm:pt>
    <dgm:pt modelId="{365C7F64-D425-4BA5-9232-98E4B5C603C9}">
      <dgm:prSet phldrT="[Texto]" custT="1"/>
      <dgm:spPr/>
      <dgm:t>
        <a:bodyPr/>
        <a:lstStyle/>
        <a:p>
          <a:pPr algn="r"/>
          <a:r>
            <a:rPr lang="es-MX" sz="800" dirty="0" smtClean="0"/>
            <a:t>Problemas familiares  </a:t>
          </a:r>
          <a:endParaRPr lang="es-MX" sz="800" dirty="0"/>
        </a:p>
      </dgm:t>
    </dgm:pt>
    <dgm:pt modelId="{DF3FFDF1-806E-409B-BE6B-2B442AB66B90}" type="parTrans" cxnId="{364A7943-B6F1-4E48-8EC8-6B237EB72F13}">
      <dgm:prSet/>
      <dgm:spPr/>
      <dgm:t>
        <a:bodyPr/>
        <a:lstStyle/>
        <a:p>
          <a:endParaRPr lang="es-MX"/>
        </a:p>
      </dgm:t>
    </dgm:pt>
    <dgm:pt modelId="{753F2102-6904-4648-B366-5E153DA043CE}" type="sibTrans" cxnId="{364A7943-B6F1-4E48-8EC8-6B237EB72F13}">
      <dgm:prSet/>
      <dgm:spPr/>
      <dgm:t>
        <a:bodyPr/>
        <a:lstStyle/>
        <a:p>
          <a:endParaRPr lang="es-MX"/>
        </a:p>
      </dgm:t>
    </dgm:pt>
    <dgm:pt modelId="{F438E210-509D-49F9-A0E8-2E6BFDFE8012}" type="pres">
      <dgm:prSet presAssocID="{8FAFABA2-6A3C-40FB-8497-13CEE2ED701F}" presName="cycleMatrixDiagram" presStyleCnt="0">
        <dgm:presLayoutVars>
          <dgm:chMax val="1"/>
          <dgm:dir/>
          <dgm:animLvl val="lvl"/>
          <dgm:resizeHandles val="exact"/>
        </dgm:presLayoutVars>
      </dgm:prSet>
      <dgm:spPr/>
      <dgm:t>
        <a:bodyPr/>
        <a:lstStyle/>
        <a:p>
          <a:endParaRPr lang="es-MX"/>
        </a:p>
      </dgm:t>
    </dgm:pt>
    <dgm:pt modelId="{461D1112-A1CD-4775-9EDA-9C2934BDF21F}" type="pres">
      <dgm:prSet presAssocID="{8FAFABA2-6A3C-40FB-8497-13CEE2ED701F}" presName="children" presStyleCnt="0"/>
      <dgm:spPr/>
    </dgm:pt>
    <dgm:pt modelId="{00B29340-B6DC-4EC8-A760-7F0FBF2EB7B8}" type="pres">
      <dgm:prSet presAssocID="{8FAFABA2-6A3C-40FB-8497-13CEE2ED701F}" presName="child1group" presStyleCnt="0"/>
      <dgm:spPr/>
    </dgm:pt>
    <dgm:pt modelId="{E456A62A-0E65-438E-9C4D-B30212A9861E}" type="pres">
      <dgm:prSet presAssocID="{8FAFABA2-6A3C-40FB-8497-13CEE2ED701F}" presName="child1" presStyleLbl="bgAcc1" presStyleIdx="0" presStyleCnt="4"/>
      <dgm:spPr/>
      <dgm:t>
        <a:bodyPr/>
        <a:lstStyle/>
        <a:p>
          <a:endParaRPr lang="es-MX"/>
        </a:p>
      </dgm:t>
    </dgm:pt>
    <dgm:pt modelId="{DAFB282A-69F2-4DE7-907E-A345CC16705B}" type="pres">
      <dgm:prSet presAssocID="{8FAFABA2-6A3C-40FB-8497-13CEE2ED701F}" presName="child1Text" presStyleLbl="bgAcc1" presStyleIdx="0" presStyleCnt="4">
        <dgm:presLayoutVars>
          <dgm:bulletEnabled val="1"/>
        </dgm:presLayoutVars>
      </dgm:prSet>
      <dgm:spPr/>
      <dgm:t>
        <a:bodyPr/>
        <a:lstStyle/>
        <a:p>
          <a:endParaRPr lang="es-MX"/>
        </a:p>
      </dgm:t>
    </dgm:pt>
    <dgm:pt modelId="{FDEE1938-8391-4AE1-A58E-B5B3F996F39A}" type="pres">
      <dgm:prSet presAssocID="{8FAFABA2-6A3C-40FB-8497-13CEE2ED701F}" presName="child2group" presStyleCnt="0"/>
      <dgm:spPr/>
    </dgm:pt>
    <dgm:pt modelId="{F1785B10-D1B8-45AB-82A5-D6CB0F307CC3}" type="pres">
      <dgm:prSet presAssocID="{8FAFABA2-6A3C-40FB-8497-13CEE2ED701F}" presName="child2" presStyleLbl="bgAcc1" presStyleIdx="1" presStyleCnt="4" custScaleX="166479"/>
      <dgm:spPr/>
      <dgm:t>
        <a:bodyPr/>
        <a:lstStyle/>
        <a:p>
          <a:endParaRPr lang="es-MX"/>
        </a:p>
      </dgm:t>
    </dgm:pt>
    <dgm:pt modelId="{5D4F65B1-E5C7-445F-800E-A636994038F2}" type="pres">
      <dgm:prSet presAssocID="{8FAFABA2-6A3C-40FB-8497-13CEE2ED701F}" presName="child2Text" presStyleLbl="bgAcc1" presStyleIdx="1" presStyleCnt="4">
        <dgm:presLayoutVars>
          <dgm:bulletEnabled val="1"/>
        </dgm:presLayoutVars>
      </dgm:prSet>
      <dgm:spPr/>
      <dgm:t>
        <a:bodyPr/>
        <a:lstStyle/>
        <a:p>
          <a:endParaRPr lang="es-MX"/>
        </a:p>
      </dgm:t>
    </dgm:pt>
    <dgm:pt modelId="{63EDA9C7-94EB-40D7-BEF1-EDDF93EC1533}" type="pres">
      <dgm:prSet presAssocID="{8FAFABA2-6A3C-40FB-8497-13CEE2ED701F}" presName="child3group" presStyleCnt="0"/>
      <dgm:spPr/>
    </dgm:pt>
    <dgm:pt modelId="{2F65CD2B-22B7-4335-9A9B-52A58D3A3449}" type="pres">
      <dgm:prSet presAssocID="{8FAFABA2-6A3C-40FB-8497-13CEE2ED701F}" presName="child3" presStyleLbl="bgAcc1" presStyleIdx="2" presStyleCnt="4" custScaleX="176351"/>
      <dgm:spPr/>
      <dgm:t>
        <a:bodyPr/>
        <a:lstStyle/>
        <a:p>
          <a:endParaRPr lang="es-MX"/>
        </a:p>
      </dgm:t>
    </dgm:pt>
    <dgm:pt modelId="{7697ECE6-83BA-4EB1-A42C-F812092A6C64}" type="pres">
      <dgm:prSet presAssocID="{8FAFABA2-6A3C-40FB-8497-13CEE2ED701F}" presName="child3Text" presStyleLbl="bgAcc1" presStyleIdx="2" presStyleCnt="4">
        <dgm:presLayoutVars>
          <dgm:bulletEnabled val="1"/>
        </dgm:presLayoutVars>
      </dgm:prSet>
      <dgm:spPr/>
      <dgm:t>
        <a:bodyPr/>
        <a:lstStyle/>
        <a:p>
          <a:endParaRPr lang="es-MX"/>
        </a:p>
      </dgm:t>
    </dgm:pt>
    <dgm:pt modelId="{08A6B071-AD97-45D3-949E-C473EF260A59}" type="pres">
      <dgm:prSet presAssocID="{8FAFABA2-6A3C-40FB-8497-13CEE2ED701F}" presName="child4group" presStyleCnt="0"/>
      <dgm:spPr/>
    </dgm:pt>
    <dgm:pt modelId="{E6350440-547C-42BE-B4E4-AA7663F4ED50}" type="pres">
      <dgm:prSet presAssocID="{8FAFABA2-6A3C-40FB-8497-13CEE2ED701F}" presName="child4" presStyleLbl="bgAcc1" presStyleIdx="3" presStyleCnt="4"/>
      <dgm:spPr/>
      <dgm:t>
        <a:bodyPr/>
        <a:lstStyle/>
        <a:p>
          <a:endParaRPr lang="es-MX"/>
        </a:p>
      </dgm:t>
    </dgm:pt>
    <dgm:pt modelId="{01BC87CE-CF3F-4A8D-9410-83D4BCE53E46}" type="pres">
      <dgm:prSet presAssocID="{8FAFABA2-6A3C-40FB-8497-13CEE2ED701F}" presName="child4Text" presStyleLbl="bgAcc1" presStyleIdx="3" presStyleCnt="4">
        <dgm:presLayoutVars>
          <dgm:bulletEnabled val="1"/>
        </dgm:presLayoutVars>
      </dgm:prSet>
      <dgm:spPr/>
      <dgm:t>
        <a:bodyPr/>
        <a:lstStyle/>
        <a:p>
          <a:endParaRPr lang="es-MX"/>
        </a:p>
      </dgm:t>
    </dgm:pt>
    <dgm:pt modelId="{0E29D4AB-FF42-4A94-B541-406F8B9B452B}" type="pres">
      <dgm:prSet presAssocID="{8FAFABA2-6A3C-40FB-8497-13CEE2ED701F}" presName="childPlaceholder" presStyleCnt="0"/>
      <dgm:spPr/>
    </dgm:pt>
    <dgm:pt modelId="{57146ED5-F004-430B-A2F2-1EF54181513E}" type="pres">
      <dgm:prSet presAssocID="{8FAFABA2-6A3C-40FB-8497-13CEE2ED701F}" presName="circle" presStyleCnt="0"/>
      <dgm:spPr/>
    </dgm:pt>
    <dgm:pt modelId="{5FD1AAC9-604E-4B46-8159-22A2D4875CCC}" type="pres">
      <dgm:prSet presAssocID="{8FAFABA2-6A3C-40FB-8497-13CEE2ED701F}" presName="quadrant1" presStyleLbl="node1" presStyleIdx="0" presStyleCnt="4">
        <dgm:presLayoutVars>
          <dgm:chMax val="1"/>
          <dgm:bulletEnabled val="1"/>
        </dgm:presLayoutVars>
      </dgm:prSet>
      <dgm:spPr/>
      <dgm:t>
        <a:bodyPr/>
        <a:lstStyle/>
        <a:p>
          <a:endParaRPr lang="es-MX"/>
        </a:p>
      </dgm:t>
    </dgm:pt>
    <dgm:pt modelId="{184BA650-5C58-4405-91EE-3D7A7A7CD557}" type="pres">
      <dgm:prSet presAssocID="{8FAFABA2-6A3C-40FB-8497-13CEE2ED701F}" presName="quadrant2" presStyleLbl="node1" presStyleIdx="1" presStyleCnt="4">
        <dgm:presLayoutVars>
          <dgm:chMax val="1"/>
          <dgm:bulletEnabled val="1"/>
        </dgm:presLayoutVars>
      </dgm:prSet>
      <dgm:spPr/>
      <dgm:t>
        <a:bodyPr/>
        <a:lstStyle/>
        <a:p>
          <a:endParaRPr lang="es-MX"/>
        </a:p>
      </dgm:t>
    </dgm:pt>
    <dgm:pt modelId="{5EDC3019-166F-4729-9E2E-139D217C4C33}" type="pres">
      <dgm:prSet presAssocID="{8FAFABA2-6A3C-40FB-8497-13CEE2ED701F}" presName="quadrant3" presStyleLbl="node1" presStyleIdx="2" presStyleCnt="4">
        <dgm:presLayoutVars>
          <dgm:chMax val="1"/>
          <dgm:bulletEnabled val="1"/>
        </dgm:presLayoutVars>
      </dgm:prSet>
      <dgm:spPr/>
      <dgm:t>
        <a:bodyPr/>
        <a:lstStyle/>
        <a:p>
          <a:endParaRPr lang="es-MX"/>
        </a:p>
      </dgm:t>
    </dgm:pt>
    <dgm:pt modelId="{901E575F-6D3B-4996-8350-D8267A3D4118}" type="pres">
      <dgm:prSet presAssocID="{8FAFABA2-6A3C-40FB-8497-13CEE2ED701F}" presName="quadrant4" presStyleLbl="node1" presStyleIdx="3" presStyleCnt="4">
        <dgm:presLayoutVars>
          <dgm:chMax val="1"/>
          <dgm:bulletEnabled val="1"/>
        </dgm:presLayoutVars>
      </dgm:prSet>
      <dgm:spPr/>
      <dgm:t>
        <a:bodyPr/>
        <a:lstStyle/>
        <a:p>
          <a:endParaRPr lang="es-MX"/>
        </a:p>
      </dgm:t>
    </dgm:pt>
    <dgm:pt modelId="{F8A01A43-C4CF-4154-BDDE-5962557E92CD}" type="pres">
      <dgm:prSet presAssocID="{8FAFABA2-6A3C-40FB-8497-13CEE2ED701F}" presName="quadrantPlaceholder" presStyleCnt="0"/>
      <dgm:spPr/>
    </dgm:pt>
    <dgm:pt modelId="{2E3530AB-A3DB-4B57-B457-42D90D26EDFA}" type="pres">
      <dgm:prSet presAssocID="{8FAFABA2-6A3C-40FB-8497-13CEE2ED701F}" presName="center1" presStyleLbl="fgShp" presStyleIdx="0" presStyleCnt="2"/>
      <dgm:spPr/>
    </dgm:pt>
    <dgm:pt modelId="{7CD94644-96E9-41C7-B527-94D68948EDDD}" type="pres">
      <dgm:prSet presAssocID="{8FAFABA2-6A3C-40FB-8497-13CEE2ED701F}" presName="center2" presStyleLbl="fgShp" presStyleIdx="1" presStyleCnt="2"/>
      <dgm:spPr/>
    </dgm:pt>
  </dgm:ptLst>
  <dgm:cxnLst>
    <dgm:cxn modelId="{5FF83DE7-B356-40C6-A4CA-5100C50BE8CD}" srcId="{3C3F2C9F-2ACD-46AC-B641-32F7D698F0C5}" destId="{21F94768-CBC4-4242-9A8E-D0BB0A544E9E}" srcOrd="1" destOrd="0" parTransId="{09F110CD-88B2-43F6-8BA2-60BDB5698234}" sibTransId="{26278B3F-DA21-4A6B-937C-58A158E89E23}"/>
    <dgm:cxn modelId="{76B73BC8-BFF8-416D-9B89-B56C7B678B0A}" type="presOf" srcId="{2B80D80B-D1DE-46CF-809E-20E3E6588176}" destId="{E6350440-547C-42BE-B4E4-AA7663F4ED50}" srcOrd="0" destOrd="0" presId="urn:microsoft.com/office/officeart/2005/8/layout/cycle4#1"/>
    <dgm:cxn modelId="{305F81C0-DEF8-40EC-9B18-A174826BFBE8}" type="presOf" srcId="{F47C474E-007F-4460-B242-CA3F2335D153}" destId="{7697ECE6-83BA-4EB1-A42C-F812092A6C64}" srcOrd="1" destOrd="3" presId="urn:microsoft.com/office/officeart/2005/8/layout/cycle4#1"/>
    <dgm:cxn modelId="{25CFFC0A-AB2C-48B5-9F6A-A531F9E3E761}" srcId="{3C3F2C9F-2ACD-46AC-B641-32F7D698F0C5}" destId="{F47C474E-007F-4460-B242-CA3F2335D153}" srcOrd="3" destOrd="0" parTransId="{611D1B16-EBF4-4E4C-83E3-A9489FB38DBF}" sibTransId="{FBA3A0C1-6328-4248-AD94-252D3BCF5FBB}"/>
    <dgm:cxn modelId="{37015CFC-4A0A-452A-B903-F06F7B6CF693}" srcId="{3C3F2C9F-2ACD-46AC-B641-32F7D698F0C5}" destId="{D365B2A5-2FB3-40C7-AC8D-8E0D797282BC}" srcOrd="4" destOrd="0" parTransId="{419E2108-54D2-4984-B966-6611D9F14B2C}" sibTransId="{759F9A6C-AFF1-404B-A950-8AF34ABEAFDC}"/>
    <dgm:cxn modelId="{8B0AC310-7269-4679-82F1-2A76F4FFC906}" srcId="{0172AAAB-E597-4FE6-8E06-D5583B4ABEB3}" destId="{A8B4E903-A8D5-4882-90EE-2DCB777D6079}" srcOrd="1" destOrd="0" parTransId="{5CE457A3-9705-4AFA-AB0B-708A3C697DAB}" sibTransId="{DF43BD23-F46A-41DA-842F-F2608B39ABC3}"/>
    <dgm:cxn modelId="{AC02BBC9-DFCA-4DBC-9F6A-57A0717817A1}" type="presOf" srcId="{0172AAAB-E597-4FE6-8E06-D5583B4ABEB3}" destId="{184BA650-5C58-4405-91EE-3D7A7A7CD557}" srcOrd="0" destOrd="0" presId="urn:microsoft.com/office/officeart/2005/8/layout/cycle4#1"/>
    <dgm:cxn modelId="{4C43E660-04EB-4C1B-8B6A-F4F883A112F6}" type="presOf" srcId="{36CE3EE2-DA32-4B10-AE25-7CB00B32D74E}" destId="{2F65CD2B-22B7-4335-9A9B-52A58D3A3449}" srcOrd="0" destOrd="0" presId="urn:microsoft.com/office/officeart/2005/8/layout/cycle4#1"/>
    <dgm:cxn modelId="{EB85956C-D437-4DF6-810D-FDF0BAFBD9F9}" srcId="{8FAFABA2-6A3C-40FB-8497-13CEE2ED701F}" destId="{0172AAAB-E597-4FE6-8E06-D5583B4ABEB3}" srcOrd="1" destOrd="0" parTransId="{57C85459-2F67-4721-92EE-6C473F041B8C}" sibTransId="{7C8467C4-2283-4EFF-AB15-5A89ACAC6D7F}"/>
    <dgm:cxn modelId="{3B58CE09-C459-4088-BCFB-620F1D6905DF}" type="presOf" srcId="{29B82994-CDBF-4633-85CC-E3D493FC0A18}" destId="{5D4F65B1-E5C7-445F-800E-A636994038F2}" srcOrd="1" destOrd="0" presId="urn:microsoft.com/office/officeart/2005/8/layout/cycle4#1"/>
    <dgm:cxn modelId="{26D2DAA4-9790-4E66-BB80-181CAC1059DF}" type="presOf" srcId="{765446AE-36E3-4777-A0E4-99415F20F1C8}" destId="{5FD1AAC9-604E-4B46-8159-22A2D4875CCC}" srcOrd="0" destOrd="0" presId="urn:microsoft.com/office/officeart/2005/8/layout/cycle4#1"/>
    <dgm:cxn modelId="{E670C9A1-9886-4183-B8F5-77B03EBE427D}" type="presOf" srcId="{A8B4E903-A8D5-4882-90EE-2DCB777D6079}" destId="{F1785B10-D1B8-45AB-82A5-D6CB0F307CC3}" srcOrd="0" destOrd="1" presId="urn:microsoft.com/office/officeart/2005/8/layout/cycle4#1"/>
    <dgm:cxn modelId="{CD03DB6E-BE20-4C67-9277-98F772E90456}" srcId="{765446AE-36E3-4777-A0E4-99415F20F1C8}" destId="{EDEF9FDE-D962-41E7-AD8B-36B0C6616CBF}" srcOrd="0" destOrd="0" parTransId="{7B34B33D-3350-45BA-8673-35A4A7F77EB0}" sibTransId="{FB4F1BF4-BC70-48D6-84DA-7ED255379712}"/>
    <dgm:cxn modelId="{ED85B871-144D-49AC-822A-24A665DECD52}" type="presOf" srcId="{D365B2A5-2FB3-40C7-AC8D-8E0D797282BC}" destId="{2F65CD2B-22B7-4335-9A9B-52A58D3A3449}" srcOrd="0" destOrd="4" presId="urn:microsoft.com/office/officeart/2005/8/layout/cycle4#1"/>
    <dgm:cxn modelId="{45153460-09A6-4029-BF35-5769B543030A}" type="presOf" srcId="{21F94768-CBC4-4242-9A8E-D0BB0A544E9E}" destId="{7697ECE6-83BA-4EB1-A42C-F812092A6C64}" srcOrd="1" destOrd="1" presId="urn:microsoft.com/office/officeart/2005/8/layout/cycle4#1"/>
    <dgm:cxn modelId="{2D7F68F6-BD2A-451A-BA8B-14DB35FAF67F}" type="presOf" srcId="{36CE3EE2-DA32-4B10-AE25-7CB00B32D74E}" destId="{7697ECE6-83BA-4EB1-A42C-F812092A6C64}" srcOrd="1" destOrd="0" presId="urn:microsoft.com/office/officeart/2005/8/layout/cycle4#1"/>
    <dgm:cxn modelId="{95E02B4C-566A-4093-851B-ADE720236610}" type="presOf" srcId="{365C7F64-D425-4BA5-9232-98E4B5C603C9}" destId="{2F65CD2B-22B7-4335-9A9B-52A58D3A3449}" srcOrd="0" destOrd="2" presId="urn:microsoft.com/office/officeart/2005/8/layout/cycle4#1"/>
    <dgm:cxn modelId="{291A0227-DE8B-4847-8D9C-092DE7A9973C}" type="presOf" srcId="{F47C474E-007F-4460-B242-CA3F2335D153}" destId="{2F65CD2B-22B7-4335-9A9B-52A58D3A3449}" srcOrd="0" destOrd="3" presId="urn:microsoft.com/office/officeart/2005/8/layout/cycle4#1"/>
    <dgm:cxn modelId="{364A7943-B6F1-4E48-8EC8-6B237EB72F13}" srcId="{3C3F2C9F-2ACD-46AC-B641-32F7D698F0C5}" destId="{365C7F64-D425-4BA5-9232-98E4B5C603C9}" srcOrd="2" destOrd="0" parTransId="{DF3FFDF1-806E-409B-BE6B-2B442AB66B90}" sibTransId="{753F2102-6904-4648-B366-5E153DA043CE}"/>
    <dgm:cxn modelId="{EA751DC3-1973-433D-9245-1718ACFFCDFB}" type="presOf" srcId="{3C3F2C9F-2ACD-46AC-B641-32F7D698F0C5}" destId="{5EDC3019-166F-4729-9E2E-139D217C4C33}" srcOrd="0" destOrd="0" presId="urn:microsoft.com/office/officeart/2005/8/layout/cycle4#1"/>
    <dgm:cxn modelId="{CB49A87F-A0B8-4A25-9686-36BA9F405277}" type="presOf" srcId="{8FAFABA2-6A3C-40FB-8497-13CEE2ED701F}" destId="{F438E210-509D-49F9-A0E8-2E6BFDFE8012}" srcOrd="0" destOrd="0" presId="urn:microsoft.com/office/officeart/2005/8/layout/cycle4#1"/>
    <dgm:cxn modelId="{09536539-4763-48B3-B75B-654952AECF58}" type="presOf" srcId="{29B82994-CDBF-4633-85CC-E3D493FC0A18}" destId="{F1785B10-D1B8-45AB-82A5-D6CB0F307CC3}" srcOrd="0" destOrd="0" presId="urn:microsoft.com/office/officeart/2005/8/layout/cycle4#1"/>
    <dgm:cxn modelId="{50B58CA7-73FB-4544-B294-87AD646B163C}" type="presOf" srcId="{0FEAB103-6ABB-4F94-BE49-647D8C37E614}" destId="{901E575F-6D3B-4996-8350-D8267A3D4118}" srcOrd="0" destOrd="0" presId="urn:microsoft.com/office/officeart/2005/8/layout/cycle4#1"/>
    <dgm:cxn modelId="{70F4A0F7-1A39-4DC0-847C-1026DD05BE03}" type="presOf" srcId="{E8CB4829-1D57-421F-8C1B-77DE3B867DC3}" destId="{2F65CD2B-22B7-4335-9A9B-52A58D3A3449}" srcOrd="0" destOrd="5" presId="urn:microsoft.com/office/officeart/2005/8/layout/cycle4#1"/>
    <dgm:cxn modelId="{898E8874-99CE-4B63-92A0-ECA6183012E1}" type="presOf" srcId="{2B80D80B-D1DE-46CF-809E-20E3E6588176}" destId="{01BC87CE-CF3F-4A8D-9410-83D4BCE53E46}" srcOrd="1" destOrd="0" presId="urn:microsoft.com/office/officeart/2005/8/layout/cycle4#1"/>
    <dgm:cxn modelId="{442FBD7F-019C-4266-9113-4CD4E6EC33BA}" type="presOf" srcId="{E8CB4829-1D57-421F-8C1B-77DE3B867DC3}" destId="{7697ECE6-83BA-4EB1-A42C-F812092A6C64}" srcOrd="1" destOrd="5" presId="urn:microsoft.com/office/officeart/2005/8/layout/cycle4#1"/>
    <dgm:cxn modelId="{32FD8129-CBC1-4AEA-8625-3C39D0DACADA}" srcId="{8FAFABA2-6A3C-40FB-8497-13CEE2ED701F}" destId="{0FEAB103-6ABB-4F94-BE49-647D8C37E614}" srcOrd="3" destOrd="0" parTransId="{2913FA92-564D-4EA4-A6D7-8E7FEFDA7058}" sibTransId="{A045CA69-6ACF-4F36-82CE-32C58A37A116}"/>
    <dgm:cxn modelId="{920983A1-645C-478C-ACA1-5938F3EE1F66}" srcId="{8FAFABA2-6A3C-40FB-8497-13CEE2ED701F}" destId="{765446AE-36E3-4777-A0E4-99415F20F1C8}" srcOrd="0" destOrd="0" parTransId="{3D3CF505-4B2F-4AB6-AD2A-91C0981534DE}" sibTransId="{22F2DCF6-31D1-461A-96D0-B88C0D66C8DC}"/>
    <dgm:cxn modelId="{C61610C7-9CA8-476B-81F5-47FBD85FA3CE}" srcId="{0FEAB103-6ABB-4F94-BE49-647D8C37E614}" destId="{2B80D80B-D1DE-46CF-809E-20E3E6588176}" srcOrd="0" destOrd="0" parTransId="{821169A4-B2AA-4AA8-8FFB-BAFF8F803E15}" sibTransId="{5D9624BC-DC31-4F66-9053-723D00A932E0}"/>
    <dgm:cxn modelId="{26412CE9-CEA5-4D43-8033-17113D7BE997}" srcId="{3C3F2C9F-2ACD-46AC-B641-32F7D698F0C5}" destId="{36CE3EE2-DA32-4B10-AE25-7CB00B32D74E}" srcOrd="0" destOrd="0" parTransId="{CA1A9A06-84A5-47BA-B24F-19E23BCD0736}" sibTransId="{0D4B25AC-3774-48DA-B844-6F39C032E927}"/>
    <dgm:cxn modelId="{E972F7E0-50E6-430C-B199-DE6D7B7BCF82}" type="presOf" srcId="{21F94768-CBC4-4242-9A8E-D0BB0A544E9E}" destId="{2F65CD2B-22B7-4335-9A9B-52A58D3A3449}" srcOrd="0" destOrd="1" presId="urn:microsoft.com/office/officeart/2005/8/layout/cycle4#1"/>
    <dgm:cxn modelId="{65871C0E-82F5-4EAC-872F-FAE025210F4B}" type="presOf" srcId="{D365B2A5-2FB3-40C7-AC8D-8E0D797282BC}" destId="{7697ECE6-83BA-4EB1-A42C-F812092A6C64}" srcOrd="1" destOrd="4" presId="urn:microsoft.com/office/officeart/2005/8/layout/cycle4#1"/>
    <dgm:cxn modelId="{62EBBFC5-59C0-48BE-81F3-29D7026F9513}" type="presOf" srcId="{A8B4E903-A8D5-4882-90EE-2DCB777D6079}" destId="{5D4F65B1-E5C7-445F-800E-A636994038F2}" srcOrd="1" destOrd="1" presId="urn:microsoft.com/office/officeart/2005/8/layout/cycle4#1"/>
    <dgm:cxn modelId="{1A48FCE6-A91A-46C9-9733-193BF6FA7D6D}" srcId="{8FAFABA2-6A3C-40FB-8497-13CEE2ED701F}" destId="{3C3F2C9F-2ACD-46AC-B641-32F7D698F0C5}" srcOrd="2" destOrd="0" parTransId="{A5D640EA-1EDD-4D14-9C0B-EF846B877536}" sibTransId="{953F9DCE-E561-4AC5-8AC2-CEA1A055CCE3}"/>
    <dgm:cxn modelId="{B763A919-33D5-4D71-9F29-A2C54CD38DD5}" type="presOf" srcId="{EDEF9FDE-D962-41E7-AD8B-36B0C6616CBF}" destId="{E456A62A-0E65-438E-9C4D-B30212A9861E}" srcOrd="0" destOrd="0" presId="urn:microsoft.com/office/officeart/2005/8/layout/cycle4#1"/>
    <dgm:cxn modelId="{3DEF4817-F58D-4A65-AC5C-0E09D03E9F13}" type="presOf" srcId="{365C7F64-D425-4BA5-9232-98E4B5C603C9}" destId="{7697ECE6-83BA-4EB1-A42C-F812092A6C64}" srcOrd="1" destOrd="2" presId="urn:microsoft.com/office/officeart/2005/8/layout/cycle4#1"/>
    <dgm:cxn modelId="{C884247C-BF2B-49E1-9760-0E205B96CC57}" srcId="{3C3F2C9F-2ACD-46AC-B641-32F7D698F0C5}" destId="{E8CB4829-1D57-421F-8C1B-77DE3B867DC3}" srcOrd="5" destOrd="0" parTransId="{02539533-9C30-4712-B692-AD31DE94330B}" sibTransId="{E861C59F-AF7E-4F62-8C37-20D48F067A66}"/>
    <dgm:cxn modelId="{A99E5CDE-444E-4981-8FC8-4CD28521E849}" srcId="{0172AAAB-E597-4FE6-8E06-D5583B4ABEB3}" destId="{29B82994-CDBF-4633-85CC-E3D493FC0A18}" srcOrd="0" destOrd="0" parTransId="{E38C860D-C94A-4E85-931D-DE6AAF65DC65}" sibTransId="{D203DC96-B3A0-4543-B0FB-828CB118B06D}"/>
    <dgm:cxn modelId="{AF408ABA-9176-4F67-AD2C-CAECC14601D7}" type="presOf" srcId="{EDEF9FDE-D962-41E7-AD8B-36B0C6616CBF}" destId="{DAFB282A-69F2-4DE7-907E-A345CC16705B}" srcOrd="1" destOrd="0" presId="urn:microsoft.com/office/officeart/2005/8/layout/cycle4#1"/>
    <dgm:cxn modelId="{BB018BAF-0ACB-462D-97E5-F5406AFF19B9}" type="presParOf" srcId="{F438E210-509D-49F9-A0E8-2E6BFDFE8012}" destId="{461D1112-A1CD-4775-9EDA-9C2934BDF21F}" srcOrd="0" destOrd="0" presId="urn:microsoft.com/office/officeart/2005/8/layout/cycle4#1"/>
    <dgm:cxn modelId="{B9B157AA-723C-4FD5-8236-8CE7E3255F3D}" type="presParOf" srcId="{461D1112-A1CD-4775-9EDA-9C2934BDF21F}" destId="{00B29340-B6DC-4EC8-A760-7F0FBF2EB7B8}" srcOrd="0" destOrd="0" presId="urn:microsoft.com/office/officeart/2005/8/layout/cycle4#1"/>
    <dgm:cxn modelId="{EEF56E4F-55C1-4381-AF28-0BF9A4B6FB2D}" type="presParOf" srcId="{00B29340-B6DC-4EC8-A760-7F0FBF2EB7B8}" destId="{E456A62A-0E65-438E-9C4D-B30212A9861E}" srcOrd="0" destOrd="0" presId="urn:microsoft.com/office/officeart/2005/8/layout/cycle4#1"/>
    <dgm:cxn modelId="{B2F32B1E-FFE3-4E0D-9F77-722B88C07324}" type="presParOf" srcId="{00B29340-B6DC-4EC8-A760-7F0FBF2EB7B8}" destId="{DAFB282A-69F2-4DE7-907E-A345CC16705B}" srcOrd="1" destOrd="0" presId="urn:microsoft.com/office/officeart/2005/8/layout/cycle4#1"/>
    <dgm:cxn modelId="{8879B035-27A6-40D3-B34E-07012F0805FA}" type="presParOf" srcId="{461D1112-A1CD-4775-9EDA-9C2934BDF21F}" destId="{FDEE1938-8391-4AE1-A58E-B5B3F996F39A}" srcOrd="1" destOrd="0" presId="urn:microsoft.com/office/officeart/2005/8/layout/cycle4#1"/>
    <dgm:cxn modelId="{C5C2DDAA-C625-4DD2-9FFE-FD83466AD834}" type="presParOf" srcId="{FDEE1938-8391-4AE1-A58E-B5B3F996F39A}" destId="{F1785B10-D1B8-45AB-82A5-D6CB0F307CC3}" srcOrd="0" destOrd="0" presId="urn:microsoft.com/office/officeart/2005/8/layout/cycle4#1"/>
    <dgm:cxn modelId="{95A89191-48A5-427E-BF28-3897801DAD5B}" type="presParOf" srcId="{FDEE1938-8391-4AE1-A58E-B5B3F996F39A}" destId="{5D4F65B1-E5C7-445F-800E-A636994038F2}" srcOrd="1" destOrd="0" presId="urn:microsoft.com/office/officeart/2005/8/layout/cycle4#1"/>
    <dgm:cxn modelId="{8144F062-0115-4337-9C42-C9D1B7D89BE9}" type="presParOf" srcId="{461D1112-A1CD-4775-9EDA-9C2934BDF21F}" destId="{63EDA9C7-94EB-40D7-BEF1-EDDF93EC1533}" srcOrd="2" destOrd="0" presId="urn:microsoft.com/office/officeart/2005/8/layout/cycle4#1"/>
    <dgm:cxn modelId="{35F70B43-7B42-4A11-B8EB-A24910193589}" type="presParOf" srcId="{63EDA9C7-94EB-40D7-BEF1-EDDF93EC1533}" destId="{2F65CD2B-22B7-4335-9A9B-52A58D3A3449}" srcOrd="0" destOrd="0" presId="urn:microsoft.com/office/officeart/2005/8/layout/cycle4#1"/>
    <dgm:cxn modelId="{8482B28E-B30C-49A8-9B39-6AC147A08EBB}" type="presParOf" srcId="{63EDA9C7-94EB-40D7-BEF1-EDDF93EC1533}" destId="{7697ECE6-83BA-4EB1-A42C-F812092A6C64}" srcOrd="1" destOrd="0" presId="urn:microsoft.com/office/officeart/2005/8/layout/cycle4#1"/>
    <dgm:cxn modelId="{E155D5BE-E3DC-4EFB-AF23-B93D978AD352}" type="presParOf" srcId="{461D1112-A1CD-4775-9EDA-9C2934BDF21F}" destId="{08A6B071-AD97-45D3-949E-C473EF260A59}" srcOrd="3" destOrd="0" presId="urn:microsoft.com/office/officeart/2005/8/layout/cycle4#1"/>
    <dgm:cxn modelId="{3F2DAFEE-0399-437C-ABA0-E688ADF84292}" type="presParOf" srcId="{08A6B071-AD97-45D3-949E-C473EF260A59}" destId="{E6350440-547C-42BE-B4E4-AA7663F4ED50}" srcOrd="0" destOrd="0" presId="urn:microsoft.com/office/officeart/2005/8/layout/cycle4#1"/>
    <dgm:cxn modelId="{E9509847-2986-490D-AB44-E5A1854CD0E2}" type="presParOf" srcId="{08A6B071-AD97-45D3-949E-C473EF260A59}" destId="{01BC87CE-CF3F-4A8D-9410-83D4BCE53E46}" srcOrd="1" destOrd="0" presId="urn:microsoft.com/office/officeart/2005/8/layout/cycle4#1"/>
    <dgm:cxn modelId="{23BFA208-9CE2-41A1-ACAA-0F81C9D29F7E}" type="presParOf" srcId="{461D1112-A1CD-4775-9EDA-9C2934BDF21F}" destId="{0E29D4AB-FF42-4A94-B541-406F8B9B452B}" srcOrd="4" destOrd="0" presId="urn:microsoft.com/office/officeart/2005/8/layout/cycle4#1"/>
    <dgm:cxn modelId="{55D18AD1-7D3E-4D75-9309-BBDD333792B7}" type="presParOf" srcId="{F438E210-509D-49F9-A0E8-2E6BFDFE8012}" destId="{57146ED5-F004-430B-A2F2-1EF54181513E}" srcOrd="1" destOrd="0" presId="urn:microsoft.com/office/officeart/2005/8/layout/cycle4#1"/>
    <dgm:cxn modelId="{CD05C78C-67CB-41D8-AF3C-C3CD9A55D490}" type="presParOf" srcId="{57146ED5-F004-430B-A2F2-1EF54181513E}" destId="{5FD1AAC9-604E-4B46-8159-22A2D4875CCC}" srcOrd="0" destOrd="0" presId="urn:microsoft.com/office/officeart/2005/8/layout/cycle4#1"/>
    <dgm:cxn modelId="{831E1721-215E-42DA-8DBE-F5C73B2D9E5D}" type="presParOf" srcId="{57146ED5-F004-430B-A2F2-1EF54181513E}" destId="{184BA650-5C58-4405-91EE-3D7A7A7CD557}" srcOrd="1" destOrd="0" presId="urn:microsoft.com/office/officeart/2005/8/layout/cycle4#1"/>
    <dgm:cxn modelId="{C0247C5C-C459-4693-A8BF-525F30759431}" type="presParOf" srcId="{57146ED5-F004-430B-A2F2-1EF54181513E}" destId="{5EDC3019-166F-4729-9E2E-139D217C4C33}" srcOrd="2" destOrd="0" presId="urn:microsoft.com/office/officeart/2005/8/layout/cycle4#1"/>
    <dgm:cxn modelId="{3BB10996-F913-40BE-A3E6-069930BF4AC1}" type="presParOf" srcId="{57146ED5-F004-430B-A2F2-1EF54181513E}" destId="{901E575F-6D3B-4996-8350-D8267A3D4118}" srcOrd="3" destOrd="0" presId="urn:microsoft.com/office/officeart/2005/8/layout/cycle4#1"/>
    <dgm:cxn modelId="{ED866BBC-C546-4217-9883-DE97A34B96BD}" type="presParOf" srcId="{57146ED5-F004-430B-A2F2-1EF54181513E}" destId="{F8A01A43-C4CF-4154-BDDE-5962557E92CD}" srcOrd="4" destOrd="0" presId="urn:microsoft.com/office/officeart/2005/8/layout/cycle4#1"/>
    <dgm:cxn modelId="{58E73F68-AAC2-47D0-B177-AB2644D30C39}" type="presParOf" srcId="{F438E210-509D-49F9-A0E8-2E6BFDFE8012}" destId="{2E3530AB-A3DB-4B57-B457-42D90D26EDFA}" srcOrd="2" destOrd="0" presId="urn:microsoft.com/office/officeart/2005/8/layout/cycle4#1"/>
    <dgm:cxn modelId="{DE8A90E2-A4E0-4D0C-8F8C-99737C0F68E5}" type="presParOf" srcId="{F438E210-509D-49F9-A0E8-2E6BFDFE8012}" destId="{7CD94644-96E9-41C7-B527-94D68948EDDD}"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65CD2B-22B7-4335-9A9B-52A58D3A3449}">
      <dsp:nvSpPr>
        <dsp:cNvPr id="0" name=""/>
        <dsp:cNvSpPr/>
      </dsp:nvSpPr>
      <dsp:spPr>
        <a:xfrm>
          <a:off x="1814668" y="2301375"/>
          <a:ext cx="2948380"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355600">
            <a:lnSpc>
              <a:spcPct val="90000"/>
            </a:lnSpc>
            <a:spcBef>
              <a:spcPct val="0"/>
            </a:spcBef>
            <a:spcAft>
              <a:spcPct val="15000"/>
            </a:spcAft>
            <a:buChar char="••"/>
          </a:pPr>
          <a:r>
            <a:rPr lang="es-MX" sz="800" kern="1200" dirty="0" smtClean="0"/>
            <a:t>  </a:t>
          </a:r>
          <a:r>
            <a:rPr lang="es-MX" sz="900" kern="1200" dirty="0" smtClean="0"/>
            <a:t>Casos de Menores identificados para proceso de Adopción</a:t>
          </a:r>
          <a:endParaRPr lang="es-MX" sz="800" kern="1200" dirty="0"/>
        </a:p>
      </dsp:txBody>
      <dsp:txXfrm>
        <a:off x="2699182" y="2572125"/>
        <a:ext cx="2063866" cy="812250"/>
      </dsp:txXfrm>
    </dsp:sp>
    <dsp:sp modelId="{E6350440-547C-42BE-B4E4-AA7663F4ED50}">
      <dsp:nvSpPr>
        <dsp:cNvPr id="0" name=""/>
        <dsp:cNvSpPr/>
      </dsp:nvSpPr>
      <dsp:spPr>
        <a:xfrm>
          <a:off x="-274889" y="2301375"/>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r>
            <a:rPr lang="es-MX" sz="700" kern="1200" dirty="0" smtClean="0"/>
            <a:t>Apoyo para Actas de nacimiento , infantes trasladados  de un  albergue a otro  para su desarrollo académico y   aquellos que permanecen en éstos siendo  mayores de edad.</a:t>
          </a:r>
          <a:endParaRPr lang="es-MX" sz="700" kern="1200" dirty="0"/>
        </a:p>
      </dsp:txBody>
      <dsp:txXfrm>
        <a:off x="-274889" y="2572125"/>
        <a:ext cx="1170317" cy="812250"/>
      </dsp:txXfrm>
    </dsp:sp>
    <dsp:sp modelId="{F1785B10-D1B8-45AB-82A5-D6CB0F307CC3}">
      <dsp:nvSpPr>
        <dsp:cNvPr id="0" name=""/>
        <dsp:cNvSpPr/>
      </dsp:nvSpPr>
      <dsp:spPr>
        <a:xfrm>
          <a:off x="1897192" y="0"/>
          <a:ext cx="2783332"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Reintegración nuclear o extensa</a:t>
          </a:r>
          <a:endParaRPr lang="es-MX" sz="1100" kern="1200" dirty="0"/>
        </a:p>
      </dsp:txBody>
      <dsp:txXfrm>
        <a:off x="2732192" y="0"/>
        <a:ext cx="1948332" cy="812250"/>
      </dsp:txXfrm>
    </dsp:sp>
    <dsp:sp modelId="{E456A62A-0E65-438E-9C4D-B30212A9861E}">
      <dsp:nvSpPr>
        <dsp:cNvPr id="0" name=""/>
        <dsp:cNvSpPr/>
      </dsp:nvSpPr>
      <dsp:spPr>
        <a:xfrm>
          <a:off x="-274889" y="0"/>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MX" sz="1050" kern="1200" dirty="0" smtClean="0"/>
            <a:t>Menores con juicios de Patria Protestad</a:t>
          </a:r>
          <a:endParaRPr lang="es-MX" sz="1050" kern="1200" dirty="0"/>
        </a:p>
      </dsp:txBody>
      <dsp:txXfrm>
        <a:off x="-274889" y="0"/>
        <a:ext cx="1170317" cy="812250"/>
      </dsp:txXfrm>
    </dsp:sp>
    <dsp:sp modelId="{5FD1AAC9-604E-4B46-8159-22A2D4875CCC}">
      <dsp:nvSpPr>
        <dsp:cNvPr id="0" name=""/>
        <dsp:cNvSpPr/>
      </dsp:nvSpPr>
      <dsp:spPr>
        <a:xfrm>
          <a:off x="744801" y="192909"/>
          <a:ext cx="1465434" cy="146543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4</a:t>
          </a:r>
          <a:endParaRPr lang="es-MX" sz="3000" kern="1200" dirty="0"/>
        </a:p>
      </dsp:txBody>
      <dsp:txXfrm>
        <a:off x="744801" y="192909"/>
        <a:ext cx="1465434" cy="1465434"/>
      </dsp:txXfrm>
    </dsp:sp>
    <dsp:sp modelId="{184BA650-5C58-4405-91EE-3D7A7A7CD557}">
      <dsp:nvSpPr>
        <dsp:cNvPr id="0" name=""/>
        <dsp:cNvSpPr/>
      </dsp:nvSpPr>
      <dsp:spPr>
        <a:xfrm rot="5400000">
          <a:off x="2277923" y="192909"/>
          <a:ext cx="1465434" cy="1465434"/>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smtClean="0"/>
            <a:t>138</a:t>
          </a:r>
          <a:endParaRPr lang="es-MX" sz="3000" kern="1200" dirty="0"/>
        </a:p>
      </dsp:txBody>
      <dsp:txXfrm rot="5400000">
        <a:off x="2277923" y="192909"/>
        <a:ext cx="1465434" cy="1465434"/>
      </dsp:txXfrm>
    </dsp:sp>
    <dsp:sp modelId="{5EDC3019-166F-4729-9E2E-139D217C4C33}">
      <dsp:nvSpPr>
        <dsp:cNvPr id="0" name=""/>
        <dsp:cNvSpPr/>
      </dsp:nvSpPr>
      <dsp:spPr>
        <a:xfrm rot="10800000">
          <a:off x="2277923" y="1726031"/>
          <a:ext cx="1465434" cy="1465434"/>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smtClean="0"/>
            <a:t>33 </a:t>
          </a:r>
          <a:endParaRPr lang="es-MX" sz="3000" kern="1200" dirty="0"/>
        </a:p>
      </dsp:txBody>
      <dsp:txXfrm rot="10800000">
        <a:off x="2277923" y="1726031"/>
        <a:ext cx="1465434" cy="1465434"/>
      </dsp:txXfrm>
    </dsp:sp>
    <dsp:sp modelId="{901E575F-6D3B-4996-8350-D8267A3D4118}">
      <dsp:nvSpPr>
        <dsp:cNvPr id="0" name=""/>
        <dsp:cNvSpPr/>
      </dsp:nvSpPr>
      <dsp:spPr>
        <a:xfrm rot="16200000">
          <a:off x="744801" y="1726031"/>
          <a:ext cx="1465434" cy="1465434"/>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25</a:t>
          </a:r>
          <a:endParaRPr lang="es-MX" sz="3000" kern="1200" dirty="0"/>
        </a:p>
      </dsp:txBody>
      <dsp:txXfrm rot="16200000">
        <a:off x="744801" y="1726031"/>
        <a:ext cx="1465434" cy="1465434"/>
      </dsp:txXfrm>
    </dsp:sp>
    <dsp:sp modelId="{2E3530AB-A3DB-4B57-B457-42D90D26EDFA}">
      <dsp:nvSpPr>
        <dsp:cNvPr id="0" name=""/>
        <dsp:cNvSpPr/>
      </dsp:nvSpPr>
      <dsp:spPr>
        <a:xfrm>
          <a:off x="1991097" y="1387594"/>
          <a:ext cx="505964" cy="439968"/>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94644-96E9-41C7-B527-94D68948EDDD}">
      <dsp:nvSpPr>
        <dsp:cNvPr id="0" name=""/>
        <dsp:cNvSpPr/>
      </dsp:nvSpPr>
      <dsp:spPr>
        <a:xfrm rot="10800000">
          <a:off x="1991097" y="1556812"/>
          <a:ext cx="505964" cy="439968"/>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65CD2B-22B7-4335-9A9B-52A58D3A3449}">
      <dsp:nvSpPr>
        <dsp:cNvPr id="0" name=""/>
        <dsp:cNvSpPr/>
      </dsp:nvSpPr>
      <dsp:spPr>
        <a:xfrm>
          <a:off x="1814668" y="2301375"/>
          <a:ext cx="2948380"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355600">
            <a:lnSpc>
              <a:spcPct val="90000"/>
            </a:lnSpc>
            <a:spcBef>
              <a:spcPct val="0"/>
            </a:spcBef>
            <a:spcAft>
              <a:spcPct val="15000"/>
            </a:spcAft>
            <a:buChar char="••"/>
          </a:pPr>
          <a:r>
            <a:rPr lang="es-MX" sz="800" kern="1200" dirty="0" smtClean="0"/>
            <a:t>  </a:t>
          </a:r>
          <a:r>
            <a:rPr lang="es-MX" sz="900" kern="1200" dirty="0" smtClean="0"/>
            <a:t>Casos de Menores identificados para proceso de Adopción</a:t>
          </a:r>
          <a:endParaRPr lang="es-MX" sz="800" kern="1200" dirty="0"/>
        </a:p>
      </dsp:txBody>
      <dsp:txXfrm>
        <a:off x="2699182" y="2572125"/>
        <a:ext cx="2063866" cy="812250"/>
      </dsp:txXfrm>
    </dsp:sp>
    <dsp:sp modelId="{E6350440-547C-42BE-B4E4-AA7663F4ED50}">
      <dsp:nvSpPr>
        <dsp:cNvPr id="0" name=""/>
        <dsp:cNvSpPr/>
      </dsp:nvSpPr>
      <dsp:spPr>
        <a:xfrm>
          <a:off x="-274889" y="2301375"/>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r>
            <a:rPr lang="es-MX" sz="700" kern="1200" dirty="0" smtClean="0"/>
            <a:t>Apoyo para Actas de nacimiento , infantes trasladados  de un  albergue a otro  para su desarrollo académico y   aquellos que permanecen en éstos siendo  mayores de edad.</a:t>
          </a:r>
          <a:endParaRPr lang="es-MX" sz="700" kern="1200" dirty="0"/>
        </a:p>
      </dsp:txBody>
      <dsp:txXfrm>
        <a:off x="-274889" y="2572125"/>
        <a:ext cx="1170317" cy="812250"/>
      </dsp:txXfrm>
    </dsp:sp>
    <dsp:sp modelId="{F1785B10-D1B8-45AB-82A5-D6CB0F307CC3}">
      <dsp:nvSpPr>
        <dsp:cNvPr id="0" name=""/>
        <dsp:cNvSpPr/>
      </dsp:nvSpPr>
      <dsp:spPr>
        <a:xfrm>
          <a:off x="1897192" y="0"/>
          <a:ext cx="2783332"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Reintegración nuclear o extensa</a:t>
          </a:r>
          <a:endParaRPr lang="es-MX" sz="1100" kern="1200" dirty="0"/>
        </a:p>
      </dsp:txBody>
      <dsp:txXfrm>
        <a:off x="2732192" y="0"/>
        <a:ext cx="1948332" cy="812250"/>
      </dsp:txXfrm>
    </dsp:sp>
    <dsp:sp modelId="{E456A62A-0E65-438E-9C4D-B30212A9861E}">
      <dsp:nvSpPr>
        <dsp:cNvPr id="0" name=""/>
        <dsp:cNvSpPr/>
      </dsp:nvSpPr>
      <dsp:spPr>
        <a:xfrm>
          <a:off x="-274889" y="0"/>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MX" sz="1050" kern="1200" dirty="0" smtClean="0"/>
            <a:t>Menores con juicios de Patria Protestad</a:t>
          </a:r>
          <a:endParaRPr lang="es-MX" sz="1050" kern="1200" dirty="0"/>
        </a:p>
      </dsp:txBody>
      <dsp:txXfrm>
        <a:off x="-274889" y="0"/>
        <a:ext cx="1170317" cy="812250"/>
      </dsp:txXfrm>
    </dsp:sp>
    <dsp:sp modelId="{5FD1AAC9-604E-4B46-8159-22A2D4875CCC}">
      <dsp:nvSpPr>
        <dsp:cNvPr id="0" name=""/>
        <dsp:cNvSpPr/>
      </dsp:nvSpPr>
      <dsp:spPr>
        <a:xfrm>
          <a:off x="744801" y="192909"/>
          <a:ext cx="1465434" cy="146543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7</a:t>
          </a:r>
          <a:endParaRPr lang="es-MX" sz="3000" kern="1200" dirty="0"/>
        </a:p>
      </dsp:txBody>
      <dsp:txXfrm>
        <a:off x="744801" y="192909"/>
        <a:ext cx="1465434" cy="1465434"/>
      </dsp:txXfrm>
    </dsp:sp>
    <dsp:sp modelId="{184BA650-5C58-4405-91EE-3D7A7A7CD557}">
      <dsp:nvSpPr>
        <dsp:cNvPr id="0" name=""/>
        <dsp:cNvSpPr/>
      </dsp:nvSpPr>
      <dsp:spPr>
        <a:xfrm rot="5400000">
          <a:off x="2302543" y="220019"/>
          <a:ext cx="1465434" cy="1465434"/>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248</a:t>
          </a:r>
          <a:endParaRPr lang="es-MX" sz="3000" kern="1200" dirty="0"/>
        </a:p>
      </dsp:txBody>
      <dsp:txXfrm rot="5400000">
        <a:off x="2302543" y="220019"/>
        <a:ext cx="1465434" cy="1465434"/>
      </dsp:txXfrm>
    </dsp:sp>
    <dsp:sp modelId="{5EDC3019-166F-4729-9E2E-139D217C4C33}">
      <dsp:nvSpPr>
        <dsp:cNvPr id="0" name=""/>
        <dsp:cNvSpPr/>
      </dsp:nvSpPr>
      <dsp:spPr>
        <a:xfrm rot="10800000">
          <a:off x="2277923" y="1726031"/>
          <a:ext cx="1465434" cy="1465434"/>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41 </a:t>
          </a:r>
          <a:endParaRPr lang="es-MX" sz="3000" kern="1200" dirty="0"/>
        </a:p>
      </dsp:txBody>
      <dsp:txXfrm rot="10800000">
        <a:off x="2277923" y="1726031"/>
        <a:ext cx="1465434" cy="1465434"/>
      </dsp:txXfrm>
    </dsp:sp>
    <dsp:sp modelId="{901E575F-6D3B-4996-8350-D8267A3D4118}">
      <dsp:nvSpPr>
        <dsp:cNvPr id="0" name=""/>
        <dsp:cNvSpPr/>
      </dsp:nvSpPr>
      <dsp:spPr>
        <a:xfrm rot="16200000">
          <a:off x="744801" y="1726031"/>
          <a:ext cx="1465434" cy="1465434"/>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64</a:t>
          </a:r>
          <a:endParaRPr lang="es-MX" sz="3000" kern="1200" dirty="0"/>
        </a:p>
      </dsp:txBody>
      <dsp:txXfrm rot="16200000">
        <a:off x="744801" y="1726031"/>
        <a:ext cx="1465434" cy="1465434"/>
      </dsp:txXfrm>
    </dsp:sp>
    <dsp:sp modelId="{2E3530AB-A3DB-4B57-B457-42D90D26EDFA}">
      <dsp:nvSpPr>
        <dsp:cNvPr id="0" name=""/>
        <dsp:cNvSpPr/>
      </dsp:nvSpPr>
      <dsp:spPr>
        <a:xfrm>
          <a:off x="1991097" y="1387594"/>
          <a:ext cx="505964" cy="439968"/>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94644-96E9-41C7-B527-94D68948EDDD}">
      <dsp:nvSpPr>
        <dsp:cNvPr id="0" name=""/>
        <dsp:cNvSpPr/>
      </dsp:nvSpPr>
      <dsp:spPr>
        <a:xfrm rot="10800000">
          <a:off x="1991097" y="1556812"/>
          <a:ext cx="505964" cy="439968"/>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65CD2B-22B7-4335-9A9B-52A58D3A3449}">
      <dsp:nvSpPr>
        <dsp:cNvPr id="0" name=""/>
        <dsp:cNvSpPr/>
      </dsp:nvSpPr>
      <dsp:spPr>
        <a:xfrm>
          <a:off x="1814668" y="2301375"/>
          <a:ext cx="2948380"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355600">
            <a:lnSpc>
              <a:spcPct val="90000"/>
            </a:lnSpc>
            <a:spcBef>
              <a:spcPct val="0"/>
            </a:spcBef>
            <a:spcAft>
              <a:spcPct val="15000"/>
            </a:spcAft>
            <a:buChar char="••"/>
          </a:pPr>
          <a:r>
            <a:rPr lang="es-MX" sz="800" kern="1200" dirty="0" smtClean="0"/>
            <a:t>Abuso y omisión de cuidados;</a:t>
          </a:r>
          <a:endParaRPr lang="es-MX" sz="800" kern="1200" dirty="0"/>
        </a:p>
        <a:p>
          <a:pPr marL="57150" lvl="1" indent="-57150" algn="r" defTabSz="355600">
            <a:lnSpc>
              <a:spcPct val="90000"/>
            </a:lnSpc>
            <a:spcBef>
              <a:spcPct val="0"/>
            </a:spcBef>
            <a:spcAft>
              <a:spcPct val="15000"/>
            </a:spcAft>
            <a:buChar char="••"/>
          </a:pPr>
          <a:r>
            <a:rPr lang="es-MX" sz="800" kern="1200" dirty="0" smtClean="0"/>
            <a:t>Pobreza</a:t>
          </a:r>
          <a:endParaRPr lang="es-MX" sz="800" kern="1200" dirty="0"/>
        </a:p>
        <a:p>
          <a:pPr marL="57150" lvl="1" indent="-57150" algn="r" defTabSz="355600">
            <a:lnSpc>
              <a:spcPct val="90000"/>
            </a:lnSpc>
            <a:spcBef>
              <a:spcPct val="0"/>
            </a:spcBef>
            <a:spcAft>
              <a:spcPct val="15000"/>
            </a:spcAft>
            <a:buChar char="••"/>
          </a:pPr>
          <a:r>
            <a:rPr lang="es-MX" sz="800" kern="1200" dirty="0" smtClean="0"/>
            <a:t>Problemas familiares  </a:t>
          </a:r>
          <a:endParaRPr lang="es-MX" sz="800" kern="1200" dirty="0"/>
        </a:p>
        <a:p>
          <a:pPr marL="57150" lvl="1" indent="-57150" algn="r" defTabSz="355600">
            <a:lnSpc>
              <a:spcPct val="90000"/>
            </a:lnSpc>
            <a:spcBef>
              <a:spcPct val="0"/>
            </a:spcBef>
            <a:spcAft>
              <a:spcPct val="15000"/>
            </a:spcAft>
            <a:buChar char="••"/>
          </a:pPr>
          <a:r>
            <a:rPr lang="es-MX" sz="800" kern="1200" dirty="0" smtClean="0"/>
            <a:t>Situación de Embarazo juvenil</a:t>
          </a:r>
          <a:endParaRPr lang="es-MX" sz="800" kern="1200" dirty="0"/>
        </a:p>
        <a:p>
          <a:pPr marL="57150" lvl="1" indent="-57150" algn="r" defTabSz="355600">
            <a:lnSpc>
              <a:spcPct val="90000"/>
            </a:lnSpc>
            <a:spcBef>
              <a:spcPct val="0"/>
            </a:spcBef>
            <a:spcAft>
              <a:spcPct val="15000"/>
            </a:spcAft>
            <a:buChar char="••"/>
          </a:pPr>
          <a:r>
            <a:rPr lang="es-MX" sz="800" kern="1200" dirty="0" smtClean="0"/>
            <a:t> Ingobernabilidad</a:t>
          </a:r>
          <a:endParaRPr lang="es-MX" sz="800" kern="1200" dirty="0"/>
        </a:p>
        <a:p>
          <a:pPr marL="57150" lvl="1" indent="-57150" algn="r" defTabSz="355600">
            <a:lnSpc>
              <a:spcPct val="90000"/>
            </a:lnSpc>
            <a:spcBef>
              <a:spcPct val="0"/>
            </a:spcBef>
            <a:spcAft>
              <a:spcPct val="15000"/>
            </a:spcAft>
            <a:buChar char="••"/>
          </a:pPr>
          <a:endParaRPr lang="es-MX" sz="800" kern="1200" dirty="0"/>
        </a:p>
      </dsp:txBody>
      <dsp:txXfrm>
        <a:off x="2699182" y="2572125"/>
        <a:ext cx="2063866" cy="812250"/>
      </dsp:txXfrm>
    </dsp:sp>
    <dsp:sp modelId="{E6350440-547C-42BE-B4E4-AA7663F4ED50}">
      <dsp:nvSpPr>
        <dsp:cNvPr id="0" name=""/>
        <dsp:cNvSpPr/>
      </dsp:nvSpPr>
      <dsp:spPr>
        <a:xfrm>
          <a:off x="-274889" y="2301375"/>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MX" sz="1050" kern="1200" dirty="0" smtClean="0"/>
            <a:t> Expósito</a:t>
          </a:r>
          <a:endParaRPr lang="es-MX" sz="1050" kern="1200" dirty="0"/>
        </a:p>
      </dsp:txBody>
      <dsp:txXfrm>
        <a:off x="-274889" y="2572125"/>
        <a:ext cx="1170317" cy="812250"/>
      </dsp:txXfrm>
    </dsp:sp>
    <dsp:sp modelId="{F1785B10-D1B8-45AB-82A5-D6CB0F307CC3}">
      <dsp:nvSpPr>
        <dsp:cNvPr id="0" name=""/>
        <dsp:cNvSpPr/>
      </dsp:nvSpPr>
      <dsp:spPr>
        <a:xfrm>
          <a:off x="1897192" y="0"/>
          <a:ext cx="2783332"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Maltrato </a:t>
          </a:r>
          <a:endParaRPr lang="es-MX" sz="1100" kern="1200" dirty="0"/>
        </a:p>
        <a:p>
          <a:pPr marL="57150" lvl="1" indent="-57150" algn="l" defTabSz="488950">
            <a:lnSpc>
              <a:spcPct val="90000"/>
            </a:lnSpc>
            <a:spcBef>
              <a:spcPct val="0"/>
            </a:spcBef>
            <a:spcAft>
              <a:spcPct val="15000"/>
            </a:spcAft>
            <a:buChar char="••"/>
          </a:pPr>
          <a:endParaRPr lang="es-MX" sz="1100" kern="1200" dirty="0"/>
        </a:p>
      </dsp:txBody>
      <dsp:txXfrm>
        <a:off x="2732192" y="0"/>
        <a:ext cx="1948332" cy="812250"/>
      </dsp:txXfrm>
    </dsp:sp>
    <dsp:sp modelId="{E456A62A-0E65-438E-9C4D-B30212A9861E}">
      <dsp:nvSpPr>
        <dsp:cNvPr id="0" name=""/>
        <dsp:cNvSpPr/>
      </dsp:nvSpPr>
      <dsp:spPr>
        <a:xfrm>
          <a:off x="-274889" y="0"/>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MX" sz="1050" kern="1200" dirty="0" smtClean="0"/>
            <a:t>Abandono</a:t>
          </a:r>
          <a:endParaRPr lang="es-MX" sz="1050" kern="1200" dirty="0"/>
        </a:p>
      </dsp:txBody>
      <dsp:txXfrm>
        <a:off x="-274889" y="0"/>
        <a:ext cx="1170317" cy="812250"/>
      </dsp:txXfrm>
    </dsp:sp>
    <dsp:sp modelId="{5FD1AAC9-604E-4B46-8159-22A2D4875CCC}">
      <dsp:nvSpPr>
        <dsp:cNvPr id="0" name=""/>
        <dsp:cNvSpPr/>
      </dsp:nvSpPr>
      <dsp:spPr>
        <a:xfrm>
          <a:off x="744801" y="192909"/>
          <a:ext cx="1465434" cy="146543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58</a:t>
          </a:r>
          <a:endParaRPr lang="es-MX" sz="3000" kern="1200" dirty="0"/>
        </a:p>
      </dsp:txBody>
      <dsp:txXfrm>
        <a:off x="744801" y="192909"/>
        <a:ext cx="1465434" cy="1465434"/>
      </dsp:txXfrm>
    </dsp:sp>
    <dsp:sp modelId="{184BA650-5C58-4405-91EE-3D7A7A7CD557}">
      <dsp:nvSpPr>
        <dsp:cNvPr id="0" name=""/>
        <dsp:cNvSpPr/>
      </dsp:nvSpPr>
      <dsp:spPr>
        <a:xfrm rot="5400000">
          <a:off x="2277923" y="192909"/>
          <a:ext cx="1465434" cy="1465434"/>
        </a:xfrm>
        <a:prstGeom prst="pieWedg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96</a:t>
          </a:r>
          <a:endParaRPr lang="es-MX" sz="3000" kern="1200" dirty="0"/>
        </a:p>
      </dsp:txBody>
      <dsp:txXfrm rot="5400000">
        <a:off x="2277923" y="192909"/>
        <a:ext cx="1465434" cy="1465434"/>
      </dsp:txXfrm>
    </dsp:sp>
    <dsp:sp modelId="{5EDC3019-166F-4729-9E2E-139D217C4C33}">
      <dsp:nvSpPr>
        <dsp:cNvPr id="0" name=""/>
        <dsp:cNvSpPr/>
      </dsp:nvSpPr>
      <dsp:spPr>
        <a:xfrm rot="10800000">
          <a:off x="2277923" y="1726031"/>
          <a:ext cx="1465434" cy="1465434"/>
        </a:xfrm>
        <a:prstGeom prst="pieWedg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374</a:t>
          </a:r>
          <a:endParaRPr lang="es-MX" sz="3000" kern="1200" dirty="0"/>
        </a:p>
      </dsp:txBody>
      <dsp:txXfrm rot="10800000">
        <a:off x="2277923" y="1726031"/>
        <a:ext cx="1465434" cy="1465434"/>
      </dsp:txXfrm>
    </dsp:sp>
    <dsp:sp modelId="{901E575F-6D3B-4996-8350-D8267A3D4118}">
      <dsp:nvSpPr>
        <dsp:cNvPr id="0" name=""/>
        <dsp:cNvSpPr/>
      </dsp:nvSpPr>
      <dsp:spPr>
        <a:xfrm rot="16200000">
          <a:off x="744801" y="1726031"/>
          <a:ext cx="1465434" cy="1465434"/>
        </a:xfrm>
        <a:prstGeom prst="pieWedg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61</a:t>
          </a:r>
          <a:endParaRPr lang="es-MX" sz="3000" kern="1200" dirty="0"/>
        </a:p>
      </dsp:txBody>
      <dsp:txXfrm rot="16200000">
        <a:off x="744801" y="1726031"/>
        <a:ext cx="1465434" cy="1465434"/>
      </dsp:txXfrm>
    </dsp:sp>
    <dsp:sp modelId="{2E3530AB-A3DB-4B57-B457-42D90D26EDFA}">
      <dsp:nvSpPr>
        <dsp:cNvPr id="0" name=""/>
        <dsp:cNvSpPr/>
      </dsp:nvSpPr>
      <dsp:spPr>
        <a:xfrm>
          <a:off x="1991097" y="1387594"/>
          <a:ext cx="505964" cy="43996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94644-96E9-41C7-B527-94D68948EDDD}">
      <dsp:nvSpPr>
        <dsp:cNvPr id="0" name=""/>
        <dsp:cNvSpPr/>
      </dsp:nvSpPr>
      <dsp:spPr>
        <a:xfrm rot="10800000">
          <a:off x="1991097" y="1556812"/>
          <a:ext cx="505964" cy="43996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65CD2B-22B7-4335-9A9B-52A58D3A3449}">
      <dsp:nvSpPr>
        <dsp:cNvPr id="0" name=""/>
        <dsp:cNvSpPr/>
      </dsp:nvSpPr>
      <dsp:spPr>
        <a:xfrm>
          <a:off x="1814668" y="2301375"/>
          <a:ext cx="2948380"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r" defTabSz="355600">
            <a:lnSpc>
              <a:spcPct val="90000"/>
            </a:lnSpc>
            <a:spcBef>
              <a:spcPct val="0"/>
            </a:spcBef>
            <a:spcAft>
              <a:spcPct val="15000"/>
            </a:spcAft>
            <a:buChar char="••"/>
          </a:pPr>
          <a:r>
            <a:rPr lang="es-MX" sz="800" kern="1200" dirty="0" smtClean="0"/>
            <a:t>Abuso y omisión de cuidados;</a:t>
          </a:r>
          <a:endParaRPr lang="es-MX" sz="800" kern="1200" dirty="0"/>
        </a:p>
        <a:p>
          <a:pPr marL="57150" lvl="1" indent="-57150" algn="r" defTabSz="355600">
            <a:lnSpc>
              <a:spcPct val="90000"/>
            </a:lnSpc>
            <a:spcBef>
              <a:spcPct val="0"/>
            </a:spcBef>
            <a:spcAft>
              <a:spcPct val="15000"/>
            </a:spcAft>
            <a:buChar char="••"/>
          </a:pPr>
          <a:r>
            <a:rPr lang="es-MX" sz="800" kern="1200" dirty="0" smtClean="0"/>
            <a:t>Pobreza</a:t>
          </a:r>
          <a:endParaRPr lang="es-MX" sz="800" kern="1200" dirty="0"/>
        </a:p>
        <a:p>
          <a:pPr marL="57150" lvl="1" indent="-57150" algn="r" defTabSz="355600">
            <a:lnSpc>
              <a:spcPct val="90000"/>
            </a:lnSpc>
            <a:spcBef>
              <a:spcPct val="0"/>
            </a:spcBef>
            <a:spcAft>
              <a:spcPct val="15000"/>
            </a:spcAft>
            <a:buChar char="••"/>
          </a:pPr>
          <a:r>
            <a:rPr lang="es-MX" sz="800" kern="1200" dirty="0" smtClean="0"/>
            <a:t>Problemas familiares  </a:t>
          </a:r>
          <a:endParaRPr lang="es-MX" sz="800" kern="1200" dirty="0"/>
        </a:p>
        <a:p>
          <a:pPr marL="57150" lvl="1" indent="-57150" algn="r" defTabSz="355600">
            <a:lnSpc>
              <a:spcPct val="90000"/>
            </a:lnSpc>
            <a:spcBef>
              <a:spcPct val="0"/>
            </a:spcBef>
            <a:spcAft>
              <a:spcPct val="15000"/>
            </a:spcAft>
            <a:buChar char="••"/>
          </a:pPr>
          <a:r>
            <a:rPr lang="es-MX" sz="800" kern="1200" dirty="0" smtClean="0"/>
            <a:t>Situación de Embarazo juvenil</a:t>
          </a:r>
          <a:endParaRPr lang="es-MX" sz="800" kern="1200" dirty="0"/>
        </a:p>
        <a:p>
          <a:pPr marL="57150" lvl="1" indent="-57150" algn="r" defTabSz="355600">
            <a:lnSpc>
              <a:spcPct val="90000"/>
            </a:lnSpc>
            <a:spcBef>
              <a:spcPct val="0"/>
            </a:spcBef>
            <a:spcAft>
              <a:spcPct val="15000"/>
            </a:spcAft>
            <a:buChar char="••"/>
          </a:pPr>
          <a:r>
            <a:rPr lang="es-MX" sz="800" kern="1200" dirty="0" smtClean="0"/>
            <a:t> Ingobernabilidad</a:t>
          </a:r>
          <a:endParaRPr lang="es-MX" sz="800" kern="1200" dirty="0"/>
        </a:p>
        <a:p>
          <a:pPr marL="57150" lvl="1" indent="-57150" algn="r" defTabSz="355600">
            <a:lnSpc>
              <a:spcPct val="90000"/>
            </a:lnSpc>
            <a:spcBef>
              <a:spcPct val="0"/>
            </a:spcBef>
            <a:spcAft>
              <a:spcPct val="15000"/>
            </a:spcAft>
            <a:buChar char="••"/>
          </a:pPr>
          <a:endParaRPr lang="es-MX" sz="800" kern="1200" dirty="0"/>
        </a:p>
      </dsp:txBody>
      <dsp:txXfrm>
        <a:off x="2699182" y="2572125"/>
        <a:ext cx="2063866" cy="812250"/>
      </dsp:txXfrm>
    </dsp:sp>
    <dsp:sp modelId="{E6350440-547C-42BE-B4E4-AA7663F4ED50}">
      <dsp:nvSpPr>
        <dsp:cNvPr id="0" name=""/>
        <dsp:cNvSpPr/>
      </dsp:nvSpPr>
      <dsp:spPr>
        <a:xfrm>
          <a:off x="-274889" y="2301375"/>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MX" sz="1050" kern="1200" dirty="0" smtClean="0"/>
            <a:t> Expósito</a:t>
          </a:r>
          <a:endParaRPr lang="es-MX" sz="1050" kern="1200" dirty="0"/>
        </a:p>
      </dsp:txBody>
      <dsp:txXfrm>
        <a:off x="-274889" y="2572125"/>
        <a:ext cx="1170317" cy="812250"/>
      </dsp:txXfrm>
    </dsp:sp>
    <dsp:sp modelId="{F1785B10-D1B8-45AB-82A5-D6CB0F307CC3}">
      <dsp:nvSpPr>
        <dsp:cNvPr id="0" name=""/>
        <dsp:cNvSpPr/>
      </dsp:nvSpPr>
      <dsp:spPr>
        <a:xfrm>
          <a:off x="1897192" y="0"/>
          <a:ext cx="2783332"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Maltrato </a:t>
          </a:r>
          <a:endParaRPr lang="es-MX" sz="1100" kern="1200" dirty="0"/>
        </a:p>
        <a:p>
          <a:pPr marL="57150" lvl="1" indent="-57150" algn="l" defTabSz="488950">
            <a:lnSpc>
              <a:spcPct val="90000"/>
            </a:lnSpc>
            <a:spcBef>
              <a:spcPct val="0"/>
            </a:spcBef>
            <a:spcAft>
              <a:spcPct val="15000"/>
            </a:spcAft>
            <a:buChar char="••"/>
          </a:pPr>
          <a:endParaRPr lang="es-MX" sz="1100" kern="1200" dirty="0"/>
        </a:p>
      </dsp:txBody>
      <dsp:txXfrm>
        <a:off x="2732192" y="0"/>
        <a:ext cx="1948332" cy="812250"/>
      </dsp:txXfrm>
    </dsp:sp>
    <dsp:sp modelId="{E456A62A-0E65-438E-9C4D-B30212A9861E}">
      <dsp:nvSpPr>
        <dsp:cNvPr id="0" name=""/>
        <dsp:cNvSpPr/>
      </dsp:nvSpPr>
      <dsp:spPr>
        <a:xfrm>
          <a:off x="-274889" y="0"/>
          <a:ext cx="1671881" cy="1083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MX" sz="1050" kern="1200" dirty="0" smtClean="0"/>
            <a:t>Abandono</a:t>
          </a:r>
          <a:endParaRPr lang="es-MX" sz="1050" kern="1200" dirty="0"/>
        </a:p>
      </dsp:txBody>
      <dsp:txXfrm>
        <a:off x="-274889" y="0"/>
        <a:ext cx="1170317" cy="812250"/>
      </dsp:txXfrm>
    </dsp:sp>
    <dsp:sp modelId="{5FD1AAC9-604E-4B46-8159-22A2D4875CCC}">
      <dsp:nvSpPr>
        <dsp:cNvPr id="0" name=""/>
        <dsp:cNvSpPr/>
      </dsp:nvSpPr>
      <dsp:spPr>
        <a:xfrm>
          <a:off x="744801" y="192909"/>
          <a:ext cx="1465434" cy="146543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smtClean="0"/>
            <a:t>52</a:t>
          </a:r>
          <a:endParaRPr lang="es-MX" sz="3000" kern="1200" dirty="0"/>
        </a:p>
      </dsp:txBody>
      <dsp:txXfrm>
        <a:off x="744801" y="192909"/>
        <a:ext cx="1465434" cy="1465434"/>
      </dsp:txXfrm>
    </dsp:sp>
    <dsp:sp modelId="{184BA650-5C58-4405-91EE-3D7A7A7CD557}">
      <dsp:nvSpPr>
        <dsp:cNvPr id="0" name=""/>
        <dsp:cNvSpPr/>
      </dsp:nvSpPr>
      <dsp:spPr>
        <a:xfrm rot="5400000">
          <a:off x="2277923" y="192909"/>
          <a:ext cx="1465434" cy="1465434"/>
        </a:xfrm>
        <a:prstGeom prst="pieWedg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202</a:t>
          </a:r>
          <a:endParaRPr lang="es-MX" sz="3000" kern="1200" dirty="0"/>
        </a:p>
      </dsp:txBody>
      <dsp:txXfrm rot="5400000">
        <a:off x="2277923" y="192909"/>
        <a:ext cx="1465434" cy="1465434"/>
      </dsp:txXfrm>
    </dsp:sp>
    <dsp:sp modelId="{5EDC3019-166F-4729-9E2E-139D217C4C33}">
      <dsp:nvSpPr>
        <dsp:cNvPr id="0" name=""/>
        <dsp:cNvSpPr/>
      </dsp:nvSpPr>
      <dsp:spPr>
        <a:xfrm rot="10800000">
          <a:off x="2277923" y="1726031"/>
          <a:ext cx="1465434" cy="1465434"/>
        </a:xfrm>
        <a:prstGeom prst="pieWedg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340</a:t>
          </a:r>
          <a:endParaRPr lang="es-MX" sz="3000" kern="1200" dirty="0"/>
        </a:p>
      </dsp:txBody>
      <dsp:txXfrm rot="10800000">
        <a:off x="2277923" y="1726031"/>
        <a:ext cx="1465434" cy="1465434"/>
      </dsp:txXfrm>
    </dsp:sp>
    <dsp:sp modelId="{901E575F-6D3B-4996-8350-D8267A3D4118}">
      <dsp:nvSpPr>
        <dsp:cNvPr id="0" name=""/>
        <dsp:cNvSpPr/>
      </dsp:nvSpPr>
      <dsp:spPr>
        <a:xfrm rot="16200000">
          <a:off x="744801" y="1726031"/>
          <a:ext cx="1465434" cy="1465434"/>
        </a:xfrm>
        <a:prstGeom prst="pieWedg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smtClean="0"/>
            <a:t>13</a:t>
          </a:r>
          <a:endParaRPr lang="es-MX" sz="3000" kern="1200" dirty="0"/>
        </a:p>
      </dsp:txBody>
      <dsp:txXfrm rot="16200000">
        <a:off x="744801" y="1726031"/>
        <a:ext cx="1465434" cy="1465434"/>
      </dsp:txXfrm>
    </dsp:sp>
    <dsp:sp modelId="{2E3530AB-A3DB-4B57-B457-42D90D26EDFA}">
      <dsp:nvSpPr>
        <dsp:cNvPr id="0" name=""/>
        <dsp:cNvSpPr/>
      </dsp:nvSpPr>
      <dsp:spPr>
        <a:xfrm>
          <a:off x="1991097" y="1387594"/>
          <a:ext cx="505964" cy="43996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94644-96E9-41C7-B527-94D68948EDDD}">
      <dsp:nvSpPr>
        <dsp:cNvPr id="0" name=""/>
        <dsp:cNvSpPr/>
      </dsp:nvSpPr>
      <dsp:spPr>
        <a:xfrm rot="10800000">
          <a:off x="1991097" y="1556812"/>
          <a:ext cx="505964" cy="43996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7B49D82-A6CC-45C0-90D7-A16712EA9BD5}" type="datetimeFigureOut">
              <a:rPr lang="es-MX"/>
              <a:pPr>
                <a:defRPr/>
              </a:pPr>
              <a:t>05/01/2015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1EF5FF9-D5E4-4216-9952-CF13A6230050}" type="slidenum">
              <a:rPr lang="es-MX" altLang="es-MX"/>
              <a:pPr/>
              <a:t>‹Nº›</a:t>
            </a:fld>
            <a:endParaRPr lang="es-MX" alt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7412" name="3 Marcador de número de diapositiva"/>
          <p:cNvSpPr>
            <a:spLocks noGrp="1"/>
          </p:cNvSpPr>
          <p:nvPr>
            <p:ph type="sldNum" sz="quarter" idx="5"/>
          </p:nvPr>
        </p:nvSpPr>
        <p:spPr bwMode="auto">
          <a:noFill/>
          <a:ln>
            <a:miter lim="800000"/>
            <a:headEnd/>
            <a:tailEnd/>
          </a:ln>
        </p:spPr>
        <p:txBody>
          <a:bodyPr/>
          <a:lstStyle/>
          <a:p>
            <a:fld id="{2948118F-D8C5-42D0-BC3D-B887C573C15A}" type="slidenum">
              <a:rPr lang="es-ES_tradnl" altLang="es-MX"/>
              <a:pPr/>
              <a:t>1</a:t>
            </a:fld>
            <a:endParaRPr lang="es-ES_tradnl" altLang="es-MX"/>
          </a:p>
        </p:txBody>
      </p:sp>
      <p:sp>
        <p:nvSpPr>
          <p:cNvPr id="17413"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ES_tradnl" alt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1988" name="Slide Number Placeholder 3"/>
          <p:cNvSpPr>
            <a:spLocks noGrp="1"/>
          </p:cNvSpPr>
          <p:nvPr>
            <p:ph type="sldNum" sz="quarter" idx="5"/>
          </p:nvPr>
        </p:nvSpPr>
        <p:spPr bwMode="auto">
          <a:noFill/>
          <a:ln>
            <a:miter lim="800000"/>
            <a:headEnd/>
            <a:tailEnd/>
          </a:ln>
        </p:spPr>
        <p:txBody>
          <a:bodyPr/>
          <a:lstStyle/>
          <a:p>
            <a:fld id="{3F6C8A24-1DD3-4F09-B11B-9DA55482C8A9}" type="slidenum">
              <a:rPr lang="es-ES_tradnl" altLang="es-MX">
                <a:solidFill>
                  <a:srgbClr val="000000"/>
                </a:solidFill>
              </a:rPr>
              <a:pPr/>
              <a:t>16</a:t>
            </a:fld>
            <a:endParaRPr lang="es-ES_tradnl" altLang="es-MX">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5060" name="Slide Number Placeholder 3"/>
          <p:cNvSpPr>
            <a:spLocks noGrp="1"/>
          </p:cNvSpPr>
          <p:nvPr>
            <p:ph type="sldNum" sz="quarter" idx="5"/>
          </p:nvPr>
        </p:nvSpPr>
        <p:spPr bwMode="auto">
          <a:noFill/>
          <a:ln>
            <a:miter lim="800000"/>
            <a:headEnd/>
            <a:tailEnd/>
          </a:ln>
        </p:spPr>
        <p:txBody>
          <a:bodyPr/>
          <a:lstStyle/>
          <a:p>
            <a:fld id="{B6DE5C8D-0ED8-47E4-9D45-D2CFDD18A928}" type="slidenum">
              <a:rPr lang="es-ES_tradnl" altLang="es-MX">
                <a:solidFill>
                  <a:srgbClr val="000000"/>
                </a:solidFill>
              </a:rPr>
              <a:pPr/>
              <a:t>18</a:t>
            </a:fld>
            <a:endParaRPr lang="es-ES_tradnl" altLang="es-MX">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7108" name="Slide Number Placeholder 3"/>
          <p:cNvSpPr>
            <a:spLocks noGrp="1"/>
          </p:cNvSpPr>
          <p:nvPr>
            <p:ph type="sldNum" sz="quarter" idx="5"/>
          </p:nvPr>
        </p:nvSpPr>
        <p:spPr bwMode="auto">
          <a:noFill/>
          <a:ln>
            <a:miter lim="800000"/>
            <a:headEnd/>
            <a:tailEnd/>
          </a:ln>
        </p:spPr>
        <p:txBody>
          <a:bodyPr/>
          <a:lstStyle/>
          <a:p>
            <a:fld id="{42A4EBFC-F8E8-4D70-878F-72AA756BBFA2}" type="slidenum">
              <a:rPr lang="es-ES_tradnl" altLang="es-MX">
                <a:solidFill>
                  <a:srgbClr val="000000"/>
                </a:solidFill>
              </a:rPr>
              <a:pPr/>
              <a:t>19</a:t>
            </a:fld>
            <a:endParaRPr lang="es-ES_tradnl" altLang="es-MX">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49156" name="3 Marcador de número de diapositiva"/>
          <p:cNvSpPr>
            <a:spLocks noGrp="1"/>
          </p:cNvSpPr>
          <p:nvPr>
            <p:ph type="sldNum" sz="quarter" idx="5"/>
          </p:nvPr>
        </p:nvSpPr>
        <p:spPr bwMode="auto">
          <a:noFill/>
          <a:ln>
            <a:miter lim="800000"/>
            <a:headEnd/>
            <a:tailEnd/>
          </a:ln>
        </p:spPr>
        <p:txBody>
          <a:bodyPr/>
          <a:lstStyle/>
          <a:p>
            <a:fld id="{AD452C6F-1B2B-449D-B6A5-8455C848A3F6}" type="slidenum">
              <a:rPr lang="es-ES_tradnl" altLang="es-MX"/>
              <a:pPr/>
              <a:t>24</a:t>
            </a:fld>
            <a:endParaRPr lang="es-ES_tradnl" alt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53252" name="3 Marcador de número de diapositiva"/>
          <p:cNvSpPr>
            <a:spLocks noGrp="1"/>
          </p:cNvSpPr>
          <p:nvPr>
            <p:ph type="sldNum" sz="quarter" idx="5"/>
          </p:nvPr>
        </p:nvSpPr>
        <p:spPr bwMode="auto">
          <a:noFill/>
          <a:ln>
            <a:miter lim="800000"/>
            <a:headEnd/>
            <a:tailEnd/>
          </a:ln>
        </p:spPr>
        <p:txBody>
          <a:bodyPr/>
          <a:lstStyle/>
          <a:p>
            <a:fld id="{0EE908E3-114F-4CE2-A565-22A2E452676E}" type="slidenum">
              <a:rPr lang="es-ES_tradnl" altLang="es-MX"/>
              <a:pPr/>
              <a:t>25</a:t>
            </a:fld>
            <a:endParaRPr lang="es-ES_tradnl" alt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5300" name="3 Marcador de número de diapositiva"/>
          <p:cNvSpPr>
            <a:spLocks noGrp="1"/>
          </p:cNvSpPr>
          <p:nvPr>
            <p:ph type="sldNum" sz="quarter" idx="5"/>
          </p:nvPr>
        </p:nvSpPr>
        <p:spPr bwMode="auto">
          <a:noFill/>
          <a:ln>
            <a:miter lim="800000"/>
            <a:headEnd/>
            <a:tailEnd/>
          </a:ln>
        </p:spPr>
        <p:txBody>
          <a:bodyPr/>
          <a:lstStyle/>
          <a:p>
            <a:fld id="{FA36025A-EC84-41CF-844E-A18A6D0DCBDB}" type="slidenum">
              <a:rPr lang="es-ES_tradnl" altLang="es-MX"/>
              <a:pPr/>
              <a:t>26</a:t>
            </a:fld>
            <a:endParaRPr lang="es-ES_tradnl" alt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7348" name="3 Marcador de número de diapositiva"/>
          <p:cNvSpPr>
            <a:spLocks noGrp="1"/>
          </p:cNvSpPr>
          <p:nvPr>
            <p:ph type="sldNum" sz="quarter" idx="5"/>
          </p:nvPr>
        </p:nvSpPr>
        <p:spPr bwMode="auto">
          <a:noFill/>
          <a:ln>
            <a:miter lim="800000"/>
            <a:headEnd/>
            <a:tailEnd/>
          </a:ln>
        </p:spPr>
        <p:txBody>
          <a:bodyPr/>
          <a:lstStyle/>
          <a:p>
            <a:fld id="{58E1BD40-E193-44B5-9F4B-4FB46B45021D}" type="slidenum">
              <a:rPr lang="es-ES_tradnl" altLang="es-MX"/>
              <a:pPr/>
              <a:t>27</a:t>
            </a:fld>
            <a:endParaRPr lang="es-ES_tradnl" alt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9396" name="3 Marcador de número de diapositiva"/>
          <p:cNvSpPr>
            <a:spLocks noGrp="1"/>
          </p:cNvSpPr>
          <p:nvPr>
            <p:ph type="sldNum" sz="quarter" idx="5"/>
          </p:nvPr>
        </p:nvSpPr>
        <p:spPr bwMode="auto">
          <a:noFill/>
          <a:ln>
            <a:miter lim="800000"/>
            <a:headEnd/>
            <a:tailEnd/>
          </a:ln>
        </p:spPr>
        <p:txBody>
          <a:bodyPr/>
          <a:lstStyle/>
          <a:p>
            <a:fld id="{FDEBF093-2F76-493A-B344-F573F8939E94}" type="slidenum">
              <a:rPr lang="es-ES_tradnl" altLang="es-MX"/>
              <a:pPr/>
              <a:t>28</a:t>
            </a:fld>
            <a:endParaRPr lang="es-ES_tradnl" alt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1444" name="3 Marcador de número de diapositiva"/>
          <p:cNvSpPr>
            <a:spLocks noGrp="1"/>
          </p:cNvSpPr>
          <p:nvPr>
            <p:ph type="sldNum" sz="quarter" idx="5"/>
          </p:nvPr>
        </p:nvSpPr>
        <p:spPr bwMode="auto">
          <a:noFill/>
          <a:ln>
            <a:miter lim="800000"/>
            <a:headEnd/>
            <a:tailEnd/>
          </a:ln>
        </p:spPr>
        <p:txBody>
          <a:bodyPr/>
          <a:lstStyle/>
          <a:p>
            <a:fld id="{EE844067-EA71-4F62-B530-03A0A29F7C29}" type="slidenum">
              <a:rPr lang="es-ES_tradnl" altLang="es-MX"/>
              <a:pPr/>
              <a:t>29</a:t>
            </a:fld>
            <a:endParaRPr lang="es-ES_tradnl" alt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3492" name="3 Marcador de número de diapositiva"/>
          <p:cNvSpPr>
            <a:spLocks noGrp="1"/>
          </p:cNvSpPr>
          <p:nvPr>
            <p:ph type="sldNum" sz="quarter" idx="5"/>
          </p:nvPr>
        </p:nvSpPr>
        <p:spPr bwMode="auto">
          <a:noFill/>
          <a:ln>
            <a:miter lim="800000"/>
            <a:headEnd/>
            <a:tailEnd/>
          </a:ln>
        </p:spPr>
        <p:txBody>
          <a:bodyPr/>
          <a:lstStyle/>
          <a:p>
            <a:fld id="{B231FEBC-06E3-4678-9AD3-BA5D93B4F3A0}" type="slidenum">
              <a:rPr lang="es-ES_tradnl" altLang="es-MX"/>
              <a:pPr/>
              <a:t>31</a:t>
            </a:fld>
            <a:endParaRPr lang="es-ES_tradnl" alt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23556" name="3 Marcador de número de diapositiva"/>
          <p:cNvSpPr>
            <a:spLocks noGrp="1"/>
          </p:cNvSpPr>
          <p:nvPr>
            <p:ph type="sldNum" sz="quarter" idx="5"/>
          </p:nvPr>
        </p:nvSpPr>
        <p:spPr bwMode="auto">
          <a:noFill/>
          <a:ln>
            <a:miter lim="800000"/>
            <a:headEnd/>
            <a:tailEnd/>
          </a:ln>
        </p:spPr>
        <p:txBody>
          <a:bodyPr/>
          <a:lstStyle/>
          <a:p>
            <a:fld id="{E5D8795C-0ED0-41DA-B49A-C6F9B2D4C46F}" type="slidenum">
              <a:rPr lang="es-ES_tradnl" altLang="es-MX"/>
              <a:pPr/>
              <a:t>6</a:t>
            </a:fld>
            <a:endParaRPr lang="es-ES_tradnl" alt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5540" name="3 Marcador de número de diapositiva"/>
          <p:cNvSpPr>
            <a:spLocks noGrp="1"/>
          </p:cNvSpPr>
          <p:nvPr>
            <p:ph type="sldNum" sz="quarter" idx="5"/>
          </p:nvPr>
        </p:nvSpPr>
        <p:spPr bwMode="auto">
          <a:noFill/>
          <a:ln>
            <a:miter lim="800000"/>
            <a:headEnd/>
            <a:tailEnd/>
          </a:ln>
        </p:spPr>
        <p:txBody>
          <a:bodyPr/>
          <a:lstStyle/>
          <a:p>
            <a:fld id="{CA8DA1DC-0EA4-45B9-8AE5-7092824606C6}" type="slidenum">
              <a:rPr lang="es-ES_tradnl" altLang="es-MX"/>
              <a:pPr/>
              <a:t>32</a:t>
            </a:fld>
            <a:endParaRPr lang="es-ES_tradnl" alt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7588" name="3 Marcador de número de diapositiva"/>
          <p:cNvSpPr>
            <a:spLocks noGrp="1"/>
          </p:cNvSpPr>
          <p:nvPr>
            <p:ph type="sldNum" sz="quarter" idx="5"/>
          </p:nvPr>
        </p:nvSpPr>
        <p:spPr bwMode="auto">
          <a:noFill/>
          <a:ln>
            <a:miter lim="800000"/>
            <a:headEnd/>
            <a:tailEnd/>
          </a:ln>
        </p:spPr>
        <p:txBody>
          <a:bodyPr/>
          <a:lstStyle/>
          <a:p>
            <a:fld id="{8654F735-0F3F-4AFE-92CE-2C4B1C19B346}" type="slidenum">
              <a:rPr lang="es-ES_tradnl" altLang="es-MX"/>
              <a:pPr/>
              <a:t>33</a:t>
            </a:fld>
            <a:endParaRPr lang="es-ES_tradnl" alt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69636" name="3 Marcador de número de diapositiva"/>
          <p:cNvSpPr>
            <a:spLocks noGrp="1"/>
          </p:cNvSpPr>
          <p:nvPr>
            <p:ph type="sldNum" sz="quarter" idx="5"/>
          </p:nvPr>
        </p:nvSpPr>
        <p:spPr bwMode="auto">
          <a:noFill/>
          <a:ln>
            <a:miter lim="800000"/>
            <a:headEnd/>
            <a:tailEnd/>
          </a:ln>
        </p:spPr>
        <p:txBody>
          <a:bodyPr/>
          <a:lstStyle/>
          <a:p>
            <a:fld id="{39A934DB-4AAE-45A2-89FF-599EC48ED82D}" type="slidenum">
              <a:rPr lang="es-ES_tradnl" altLang="es-MX"/>
              <a:pPr/>
              <a:t>34</a:t>
            </a:fld>
            <a:endParaRPr lang="es-ES_tradnl" alt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1684" name="3 Marcador de número de diapositiva"/>
          <p:cNvSpPr>
            <a:spLocks noGrp="1"/>
          </p:cNvSpPr>
          <p:nvPr>
            <p:ph type="sldNum" sz="quarter" idx="5"/>
          </p:nvPr>
        </p:nvSpPr>
        <p:spPr bwMode="auto">
          <a:noFill/>
          <a:ln>
            <a:miter lim="800000"/>
            <a:headEnd/>
            <a:tailEnd/>
          </a:ln>
        </p:spPr>
        <p:txBody>
          <a:bodyPr/>
          <a:lstStyle/>
          <a:p>
            <a:fld id="{3AA67762-3FD6-4594-9195-1AEAE70ACBC5}" type="slidenum">
              <a:rPr lang="es-ES_tradnl" altLang="es-MX"/>
              <a:pPr/>
              <a:t>35</a:t>
            </a:fld>
            <a:endParaRPr lang="es-ES_tradnl" alt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5604" name="3 Marcador de número de diapositiva"/>
          <p:cNvSpPr>
            <a:spLocks noGrp="1"/>
          </p:cNvSpPr>
          <p:nvPr>
            <p:ph type="sldNum" sz="quarter" idx="5"/>
          </p:nvPr>
        </p:nvSpPr>
        <p:spPr bwMode="auto">
          <a:noFill/>
          <a:ln>
            <a:miter lim="800000"/>
            <a:headEnd/>
            <a:tailEnd/>
          </a:ln>
        </p:spPr>
        <p:txBody>
          <a:bodyPr/>
          <a:lstStyle/>
          <a:p>
            <a:fld id="{8D731756-B795-4413-912F-1ECC0B845CF2}" type="slidenum">
              <a:rPr lang="es-ES_tradnl" altLang="es-MX"/>
              <a:pPr/>
              <a:t>7</a:t>
            </a:fld>
            <a:endParaRPr lang="es-ES_tradnl" alt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altLang="es-MX" smtClean="0"/>
          </a:p>
        </p:txBody>
      </p:sp>
      <p:sp>
        <p:nvSpPr>
          <p:cNvPr id="27652" name="3 Marcador de número de diapositiva"/>
          <p:cNvSpPr>
            <a:spLocks noGrp="1"/>
          </p:cNvSpPr>
          <p:nvPr>
            <p:ph type="sldNum" sz="quarter" idx="5"/>
          </p:nvPr>
        </p:nvSpPr>
        <p:spPr bwMode="auto">
          <a:noFill/>
          <a:ln>
            <a:miter lim="800000"/>
            <a:headEnd/>
            <a:tailEnd/>
          </a:ln>
        </p:spPr>
        <p:txBody>
          <a:bodyPr/>
          <a:lstStyle/>
          <a:p>
            <a:fld id="{10549296-7F8F-4881-897A-4FBD795ED12C}" type="slidenum">
              <a:rPr lang="es-ES_tradnl" altLang="es-MX"/>
              <a:pPr/>
              <a:t>8</a:t>
            </a:fld>
            <a:endParaRPr lang="es-ES_tradnl" alt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9700" name="3 Marcador de número de diapositiva"/>
          <p:cNvSpPr>
            <a:spLocks noGrp="1"/>
          </p:cNvSpPr>
          <p:nvPr>
            <p:ph type="sldNum" sz="quarter" idx="5"/>
          </p:nvPr>
        </p:nvSpPr>
        <p:spPr bwMode="auto">
          <a:noFill/>
          <a:ln>
            <a:miter lim="800000"/>
            <a:headEnd/>
            <a:tailEnd/>
          </a:ln>
        </p:spPr>
        <p:txBody>
          <a:bodyPr/>
          <a:lstStyle/>
          <a:p>
            <a:fld id="{A44CC0A5-1AD9-4759-99F2-631ED5930F8E}" type="slidenum">
              <a:rPr lang="es-ES_tradnl" altLang="es-MX"/>
              <a:pPr/>
              <a:t>9</a:t>
            </a:fld>
            <a:endParaRPr lang="es-ES_tradnl" alt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2772" name="Slide Number Placeholder 3"/>
          <p:cNvSpPr>
            <a:spLocks noGrp="1"/>
          </p:cNvSpPr>
          <p:nvPr>
            <p:ph type="sldNum" sz="quarter" idx="5"/>
          </p:nvPr>
        </p:nvSpPr>
        <p:spPr bwMode="auto">
          <a:noFill/>
          <a:ln>
            <a:miter lim="800000"/>
            <a:headEnd/>
            <a:tailEnd/>
          </a:ln>
        </p:spPr>
        <p:txBody>
          <a:bodyPr/>
          <a:lstStyle/>
          <a:p>
            <a:fld id="{B5911BA8-E651-4ACE-9667-FCE53F2C8DD9}" type="slidenum">
              <a:rPr lang="es-ES_tradnl" altLang="es-MX"/>
              <a:pPr/>
              <a:t>11</a:t>
            </a:fld>
            <a:endParaRPr lang="es-ES_tradnl" alt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4820" name="Slide Number Placeholder 3"/>
          <p:cNvSpPr>
            <a:spLocks noGrp="1"/>
          </p:cNvSpPr>
          <p:nvPr>
            <p:ph type="sldNum" sz="quarter" idx="5"/>
          </p:nvPr>
        </p:nvSpPr>
        <p:spPr bwMode="auto">
          <a:noFill/>
          <a:ln>
            <a:miter lim="800000"/>
            <a:headEnd/>
            <a:tailEnd/>
          </a:ln>
        </p:spPr>
        <p:txBody>
          <a:bodyPr/>
          <a:lstStyle/>
          <a:p>
            <a:fld id="{25554D4C-2BFD-486B-82C7-E0EE2A1CBE28}" type="slidenum">
              <a:rPr lang="es-ES_tradnl" altLang="es-MX"/>
              <a:pPr/>
              <a:t>12</a:t>
            </a:fld>
            <a:endParaRPr lang="es-ES_tradnl" alt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6868" name="Slide Number Placeholder 3"/>
          <p:cNvSpPr>
            <a:spLocks noGrp="1"/>
          </p:cNvSpPr>
          <p:nvPr>
            <p:ph type="sldNum" sz="quarter" idx="5"/>
          </p:nvPr>
        </p:nvSpPr>
        <p:spPr bwMode="auto">
          <a:noFill/>
          <a:ln>
            <a:miter lim="800000"/>
            <a:headEnd/>
            <a:tailEnd/>
          </a:ln>
        </p:spPr>
        <p:txBody>
          <a:bodyPr/>
          <a:lstStyle/>
          <a:p>
            <a:fld id="{D1971CA5-6110-4EA3-A6E6-4F30FD208A20}" type="slidenum">
              <a:rPr lang="es-ES_tradnl" altLang="es-MX"/>
              <a:pPr/>
              <a:t>13</a:t>
            </a:fld>
            <a:endParaRPr lang="es-ES_tradnl" alt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9940" name="3 Marcador de número de diapositiva"/>
          <p:cNvSpPr>
            <a:spLocks noGrp="1"/>
          </p:cNvSpPr>
          <p:nvPr>
            <p:ph type="sldNum" sz="quarter" idx="5"/>
          </p:nvPr>
        </p:nvSpPr>
        <p:spPr bwMode="auto">
          <a:noFill/>
          <a:ln>
            <a:miter lim="800000"/>
            <a:headEnd/>
            <a:tailEnd/>
          </a:ln>
        </p:spPr>
        <p:txBody>
          <a:bodyPr/>
          <a:lstStyle/>
          <a:p>
            <a:fld id="{8E582185-DBC2-4EC2-97A4-13AA52ACAFAB}" type="slidenum">
              <a:rPr lang="es-MX" altLang="es-MX"/>
              <a:pPr/>
              <a:t>15</a:t>
            </a:fld>
            <a:endParaRPr lang="es-MX" alt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12AF4C3-A2B9-4D05-9D39-CC664D71B21B}" type="datetimeFigureOut">
              <a:rPr lang="es-MX"/>
              <a:pPr>
                <a:defRPr/>
              </a:pPr>
              <a:t>05/01/2015</a:t>
            </a:fld>
            <a:endParaRPr lang="es-MX"/>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132E2E8-57CA-4C0E-91A9-21FE1AC7F276}" type="slidenum">
              <a:rPr lang="es-MX" altLang="es-MX"/>
              <a:pPr/>
              <a:t>‹Nº›</a:t>
            </a:fld>
            <a:endParaRPr lang="es-MX" alt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D5F9EAC-597A-4D3B-9CA0-230EB9200D77}" type="datetimeFigureOut">
              <a:rPr lang="es-MX"/>
              <a:pPr>
                <a:defRPr/>
              </a:pPr>
              <a:t>05/01/2015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D64E814-B098-49FC-AD4F-6C3693A67648}" type="slidenum">
              <a:rPr lang="es-MX" altLang="es-MX"/>
              <a:pPr/>
              <a:t>‹Nº›</a:t>
            </a:fld>
            <a:endParaRPr lang="es-MX" alt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B640B62-3EAD-4F87-B056-9106AB8121B6}" type="datetimeFigureOut">
              <a:rPr lang="es-MX"/>
              <a:pPr>
                <a:defRPr/>
              </a:pPr>
              <a:t>05/01/2015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F21262A-567A-404F-8C2E-2C7762DF213A}" type="slidenum">
              <a:rPr lang="es-MX" altLang="es-MX"/>
              <a:pPr/>
              <a:t>‹Nº›</a:t>
            </a:fld>
            <a:endParaRPr lang="es-MX" alt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Rectángulo 3"/>
          <p:cNvSpPr/>
          <p:nvPr/>
        </p:nvSpPr>
        <p:spPr>
          <a:xfrm>
            <a:off x="0" y="5181600"/>
            <a:ext cx="91440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Tree>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5F0E7BE-E2EB-4F1D-A171-DD1F721A5EAE}" type="datetimeFigureOut">
              <a:rPr lang="es-MX"/>
              <a:pPr>
                <a:defRPr/>
              </a:pPr>
              <a:t>05/01/2015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FB30B3F-877E-4246-9611-ADD3E8267F59}" type="slidenum">
              <a:rPr lang="es-MX" altLang="es-MX"/>
              <a:pPr/>
              <a:t>‹Nº›</a:t>
            </a:fld>
            <a:endParaRPr lang="es-MX" alt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s-ES"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s-ES" smtClean="0"/>
              <a:t>Haga clic para modificar el estilo de texto del patrón</a:t>
            </a:r>
          </a:p>
        </p:txBody>
      </p:sp>
    </p:spTree>
  </p:cSld>
  <p:clrMapOvr>
    <a:masterClrMapping/>
  </p:clrMapOvr>
  <p:transition spd="med">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95400" y="1066800"/>
            <a:ext cx="7162800" cy="1470025"/>
          </a:xfrm>
          <a:prstGeom prst="rect">
            <a:avLst/>
          </a:prstGeom>
        </p:spPr>
        <p:txBody>
          <a:bodyPr/>
          <a:lstStyle>
            <a:lvl1pPr algn="l">
              <a:defRPr>
                <a:latin typeface="StoneSansEF-MediumSC"/>
                <a:cs typeface="StoneSansEF-MediumSC"/>
              </a:defRPr>
            </a:lvl1pPr>
          </a:lstStyle>
          <a:p>
            <a:r>
              <a:rPr lang="en-US" dirty="0" smtClean="0"/>
              <a:t>Haga clic para modificar el estilo de título del patrón</a:t>
            </a:r>
            <a:endParaRPr lang="es-ES_tradnl" dirty="0"/>
          </a:p>
        </p:txBody>
      </p:sp>
      <p:sp>
        <p:nvSpPr>
          <p:cNvPr id="3" name="Subtítulo 2"/>
          <p:cNvSpPr>
            <a:spLocks noGrp="1"/>
          </p:cNvSpPr>
          <p:nvPr>
            <p:ph type="subTitle" idx="1"/>
          </p:nvPr>
        </p:nvSpPr>
        <p:spPr>
          <a:xfrm>
            <a:off x="1295400" y="3581400"/>
            <a:ext cx="6477000" cy="355600"/>
          </a:xfrm>
          <a:prstGeom prst="rect">
            <a:avLst/>
          </a:prstGeom>
        </p:spPr>
        <p:txBody>
          <a:bodyPr>
            <a:normAutofit/>
          </a:bodyPr>
          <a:lstStyle>
            <a:lvl1pPr marL="0" indent="0" algn="l">
              <a:buNone/>
              <a:defRPr sz="1500">
                <a:solidFill>
                  <a:schemeClr val="tx1">
                    <a:tint val="75000"/>
                  </a:schemeClr>
                </a:solidFill>
                <a:latin typeface="StoneSansEF-MediumSC"/>
                <a:cs typeface="StoneSansEF-MediumS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Haga clic para modificar el estilo de subtítulo del patrón</a:t>
            </a:r>
            <a:endParaRPr lang="es-ES_tradnl" dirty="0"/>
          </a:p>
        </p:txBody>
      </p:sp>
      <p:sp>
        <p:nvSpPr>
          <p:cNvPr id="14" name="Marcador de texto 13"/>
          <p:cNvSpPr>
            <a:spLocks noGrp="1"/>
          </p:cNvSpPr>
          <p:nvPr>
            <p:ph type="body" sz="quarter" idx="10"/>
          </p:nvPr>
        </p:nvSpPr>
        <p:spPr>
          <a:xfrm>
            <a:off x="1295400" y="2536825"/>
            <a:ext cx="7162800" cy="587375"/>
          </a:xfrm>
          <a:prstGeom prst="rect">
            <a:avLst/>
          </a:prstGeom>
        </p:spPr>
        <p:txBody>
          <a:bodyPr>
            <a:normAutofit/>
          </a:bodyPr>
          <a:lstStyle>
            <a:lvl1pPr indent="0" algn="l">
              <a:buNone/>
              <a:defRPr sz="2000">
                <a:latin typeface="StoneSansEF-MediumSC"/>
                <a:cs typeface="StoneSansEF-MediumSC"/>
              </a:defRPr>
            </a:lvl1pPr>
          </a:lstStyle>
          <a:p>
            <a:pPr lvl="0"/>
            <a:r>
              <a:rPr lang="en-US" dirty="0" smtClean="0"/>
              <a:t>Haga clic para modificar el estilo de texto del patrón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17ADF58-D780-4CA7-B61D-2CA6833FB6F5}" type="datetimeFigureOut">
              <a:rPr lang="es-MX"/>
              <a:pPr>
                <a:defRPr/>
              </a:pPr>
              <a:t>05/01/2015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3F025AD-75E6-4237-9C7D-43CEAB32F3B2}" type="slidenum">
              <a:rPr lang="es-MX" altLang="es-MX"/>
              <a:pPr/>
              <a:t>‹Nº›</a:t>
            </a:fld>
            <a:endParaRPr lang="es-MX" alt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23A8F77-0653-4A0C-9CEC-073238642D0A}" type="datetimeFigureOut">
              <a:rPr lang="es-MX"/>
              <a:pPr>
                <a:defRPr/>
              </a:pPr>
              <a:t>05/01/2015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E5E7E3A-4AD9-4F18-AC0D-133B2060BB40}" type="slidenum">
              <a:rPr lang="es-MX" altLang="es-MX"/>
              <a:pPr/>
              <a:t>‹Nº›</a:t>
            </a:fld>
            <a:endParaRPr lang="es-MX" alt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711EF2F-1284-4605-B05A-71B2E89BAB4C}" type="datetimeFigureOut">
              <a:rPr lang="es-MX"/>
              <a:pPr>
                <a:defRPr/>
              </a:pPr>
              <a:t>05/01/2015</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EF34CF2-1FFE-4C0D-9B6A-A67588D2E607}" type="slidenum">
              <a:rPr lang="es-MX" altLang="es-MX"/>
              <a:pPr/>
              <a:t>‹Nº›</a:t>
            </a:fld>
            <a:endParaRPr lang="es-MX" alt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D660E9D-33A6-4849-B188-002709EFFA65}" type="datetimeFigureOut">
              <a:rPr lang="es-MX"/>
              <a:pPr>
                <a:defRPr/>
              </a:pPr>
              <a:t>05/01/2015</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E8404BA-CA12-4831-A9AE-0A0F42093D66}" type="slidenum">
              <a:rPr lang="es-MX" altLang="es-MX"/>
              <a:pPr/>
              <a:t>‹Nº›</a:t>
            </a:fld>
            <a:endParaRPr lang="es-MX" alt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FBE0430-88C0-44E1-9138-8CD68F8A975F}" type="datetimeFigureOut">
              <a:rPr lang="es-MX"/>
              <a:pPr>
                <a:defRPr/>
              </a:pPr>
              <a:t>05/01/2015</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10DE2D0-24E6-4431-B20B-B427E41C2F97}" type="slidenum">
              <a:rPr lang="es-MX" altLang="es-MX"/>
              <a:pPr/>
              <a:t>‹Nº›</a:t>
            </a:fld>
            <a:endParaRPr lang="es-MX" alt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80781D4-DF37-4AA2-9B10-5F7A3B3D2289}" type="datetimeFigureOut">
              <a:rPr lang="es-MX"/>
              <a:pPr>
                <a:defRPr/>
              </a:pPr>
              <a:t>05/01/2015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1118965-824C-4AAA-9459-5A7CACA2A2C6}" type="slidenum">
              <a:rPr lang="es-MX" altLang="es-MX"/>
              <a:pPr/>
              <a:t>‹Nº›</a:t>
            </a:fld>
            <a:endParaRPr lang="es-MX" alt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D0F5E63-C7EB-45B2-833D-E873C4FF71D0}" type="datetimeFigureOut">
              <a:rPr lang="es-MX"/>
              <a:pPr>
                <a:defRPr/>
              </a:pPr>
              <a:t>05/01/2015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6F359CC-5E6B-463D-ABB8-C540B3AF633F}" type="slidenum">
              <a:rPr lang="es-MX" altLang="es-MX"/>
              <a:pPr/>
              <a:t>‹Nº›</a:t>
            </a:fld>
            <a:endParaRPr lang="es-MX" alt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E:\logo_ssa.png"/>
          <p:cNvPicPr>
            <a:picLocks noChangeAspect="1" noChangeArrowheads="1"/>
          </p:cNvPicPr>
          <p:nvPr userDrawn="1"/>
        </p:nvPicPr>
        <p:blipFill>
          <a:blip r:embed="rId30" cstate="print"/>
          <a:srcRect/>
          <a:stretch>
            <a:fillRect/>
          </a:stretch>
        </p:blipFill>
        <p:spPr bwMode="auto">
          <a:xfrm>
            <a:off x="142875" y="71438"/>
            <a:ext cx="2500313" cy="955675"/>
          </a:xfrm>
          <a:prstGeom prst="rect">
            <a:avLst/>
          </a:prstGeom>
          <a:noFill/>
          <a:ln w="9525">
            <a:noFill/>
            <a:miter lim="800000"/>
            <a:headEnd/>
            <a:tailEnd/>
          </a:ln>
        </p:spPr>
      </p:pic>
      <p:pic>
        <p:nvPicPr>
          <p:cNvPr id="1027" name="Picture 3" descr="E:\images.jpg"/>
          <p:cNvPicPr>
            <a:picLocks noChangeAspect="1" noChangeArrowheads="1"/>
          </p:cNvPicPr>
          <p:nvPr userDrawn="1"/>
        </p:nvPicPr>
        <p:blipFill>
          <a:blip r:embed="rId31" cstate="print"/>
          <a:srcRect/>
          <a:stretch>
            <a:fillRect/>
          </a:stretch>
        </p:blipFill>
        <p:spPr bwMode="auto">
          <a:xfrm>
            <a:off x="2714625" y="214313"/>
            <a:ext cx="1071563" cy="642937"/>
          </a:xfrm>
          <a:prstGeom prst="rect">
            <a:avLst/>
          </a:prstGeom>
          <a:noFill/>
          <a:ln w="9525">
            <a:noFill/>
            <a:miter lim="800000"/>
            <a:headEnd/>
            <a:tailEnd/>
          </a:ln>
        </p:spPr>
      </p:pic>
      <p:pic>
        <p:nvPicPr>
          <p:cNvPr id="1028" name="Picture 6"/>
          <p:cNvPicPr>
            <a:picLocks noChangeAspect="1" noChangeArrowheads="1"/>
          </p:cNvPicPr>
          <p:nvPr userDrawn="1"/>
        </p:nvPicPr>
        <p:blipFill>
          <a:blip r:embed="rId32" cstate="print"/>
          <a:srcRect l="19687" t="35278" r="37788" b="40604"/>
          <a:stretch>
            <a:fillRect/>
          </a:stretch>
        </p:blipFill>
        <p:spPr bwMode="auto">
          <a:xfrm>
            <a:off x="4000500" y="71438"/>
            <a:ext cx="2462213" cy="785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08" r:id="rId13"/>
    <p:sldLayoutId id="2147484109" r:id="rId14"/>
    <p:sldLayoutId id="2147484110" r:id="rId15"/>
    <p:sldLayoutId id="2147484111" r:id="rId16"/>
    <p:sldLayoutId id="2147484112" r:id="rId17"/>
    <p:sldLayoutId id="2147484113" r:id="rId18"/>
    <p:sldLayoutId id="2147484114" r:id="rId19"/>
    <p:sldLayoutId id="2147484115" r:id="rId20"/>
    <p:sldLayoutId id="2147484116" r:id="rId21"/>
    <p:sldLayoutId id="2147484117" r:id="rId22"/>
    <p:sldLayoutId id="2147484118" r:id="rId23"/>
    <p:sldLayoutId id="2147484119" r:id="rId24"/>
    <p:sldLayoutId id="2147484135" r:id="rId25"/>
    <p:sldLayoutId id="2147484120" r:id="rId26"/>
    <p:sldLayoutId id="2147484121" r:id="rId27"/>
    <p:sldLayoutId id="2147484122" r:id="rId2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oleObject" Target="../embeddings/Hoja_de_c_lculo_de_Microsoft_Office_Excel_97-20032.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42988" y="1262063"/>
            <a:ext cx="6696075" cy="708025"/>
          </a:xfrm>
          <a:prstGeom prst="rect">
            <a:avLst/>
          </a:prstGeom>
          <a:noFill/>
        </p:spPr>
        <p:txBody>
          <a:bodyPr wrap="none">
            <a:spAutoFit/>
          </a:bodyPr>
          <a:lstStyle/>
          <a:p>
            <a:pPr algn="ctr" eaLnBrk="1" fontAlgn="auto" hangingPunct="1">
              <a:spcBef>
                <a:spcPts val="0"/>
              </a:spcBef>
              <a:spcAft>
                <a:spcPts val="0"/>
              </a:spcAft>
              <a:defRPr/>
            </a:pPr>
            <a:r>
              <a:rPr lang="es-MX" sz="2000" b="1" dirty="0">
                <a:latin typeface="+mj-lt"/>
              </a:rPr>
              <a:t>Programa de Fortalecimiento de las Procuradurías</a:t>
            </a:r>
          </a:p>
          <a:p>
            <a:pPr algn="ctr" eaLnBrk="1" fontAlgn="auto" hangingPunct="1">
              <a:spcBef>
                <a:spcPts val="0"/>
              </a:spcBef>
              <a:spcAft>
                <a:spcPts val="0"/>
              </a:spcAft>
              <a:defRPr/>
            </a:pPr>
            <a:r>
              <a:rPr lang="es-MX" sz="2000" b="1" dirty="0">
                <a:latin typeface="+mj-lt"/>
              </a:rPr>
              <a:t>de la Defensa del Menor, la Familia y el Indígena  </a:t>
            </a:r>
            <a:r>
              <a:rPr lang="es-MX" sz="2000" b="1" dirty="0" err="1">
                <a:latin typeface="+mj-lt"/>
              </a:rPr>
              <a:t>SNDIF</a:t>
            </a:r>
            <a:r>
              <a:rPr lang="es-MX" sz="2000" b="1" dirty="0">
                <a:latin typeface="+mj-lt"/>
              </a:rPr>
              <a:t>  2014</a:t>
            </a:r>
          </a:p>
        </p:txBody>
      </p:sp>
      <p:sp>
        <p:nvSpPr>
          <p:cNvPr id="5123" name="3 Título"/>
          <p:cNvSpPr txBox="1">
            <a:spLocks/>
          </p:cNvSpPr>
          <p:nvPr/>
        </p:nvSpPr>
        <p:spPr bwMode="auto">
          <a:xfrm>
            <a:off x="468313" y="2205038"/>
            <a:ext cx="8064500" cy="1871662"/>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s-MX" sz="1600" b="1" dirty="0" smtClean="0">
              <a:latin typeface="+mn-lt"/>
            </a:endParaRPr>
          </a:p>
          <a:p>
            <a:pPr algn="just" fontAlgn="auto">
              <a:spcBef>
                <a:spcPts val="0"/>
              </a:spcBef>
              <a:spcAft>
                <a:spcPts val="0"/>
              </a:spcAft>
              <a:defRPr/>
            </a:pPr>
            <a:r>
              <a:rPr lang="es-MX" sz="1600" dirty="0" smtClean="0">
                <a:latin typeface="+mn-lt"/>
              </a:rPr>
              <a:t>“</a:t>
            </a:r>
            <a:r>
              <a:rPr lang="es-MX" sz="1600" dirty="0" smtClean="0"/>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a:p>
            <a:pPr algn="just" fontAlgn="auto">
              <a:spcBef>
                <a:spcPts val="0"/>
              </a:spcBef>
              <a:spcAft>
                <a:spcPts val="0"/>
              </a:spcAft>
              <a:defRPr/>
            </a:pPr>
            <a:endParaRPr lang="es-MX" sz="1600" dirty="0" smtClean="0"/>
          </a:p>
          <a:p>
            <a:pPr algn="just" fontAlgn="auto">
              <a:spcBef>
                <a:spcPts val="0"/>
              </a:spcBef>
              <a:spcAft>
                <a:spcPts val="0"/>
              </a:spcAft>
              <a:defRPr/>
            </a:pPr>
            <a:endParaRPr lang="es-MX" sz="1600" dirty="0" smtClean="0"/>
          </a:p>
          <a:p>
            <a:pPr algn="ctr" fontAlgn="auto">
              <a:spcBef>
                <a:spcPts val="0"/>
              </a:spcBef>
              <a:spcAft>
                <a:spcPts val="0"/>
              </a:spcAft>
              <a:defRPr/>
            </a:pPr>
            <a:r>
              <a:rPr lang="es-MX" sz="1600" dirty="0" smtClean="0"/>
              <a:t>Informe Final 2014.</a:t>
            </a:r>
            <a:endParaRPr lang="es-MX" sz="1600" dirty="0"/>
          </a:p>
        </p:txBody>
      </p:sp>
      <p:sp>
        <p:nvSpPr>
          <p:cNvPr id="5" name="4 CuadroTexto"/>
          <p:cNvSpPr txBox="1"/>
          <p:nvPr/>
        </p:nvSpPr>
        <p:spPr>
          <a:xfrm>
            <a:off x="6756400" y="5711825"/>
            <a:ext cx="2291909" cy="338554"/>
          </a:xfrm>
          <a:prstGeom prst="rect">
            <a:avLst/>
          </a:prstGeom>
          <a:noFill/>
        </p:spPr>
        <p:txBody>
          <a:bodyPr wrap="none">
            <a:spAutoFit/>
          </a:bodyPr>
          <a:lstStyle/>
          <a:p>
            <a:pPr eaLnBrk="1" fontAlgn="auto" hangingPunct="1">
              <a:spcBef>
                <a:spcPts val="0"/>
              </a:spcBef>
              <a:spcAft>
                <a:spcPts val="0"/>
              </a:spcAft>
              <a:defRPr/>
            </a:pPr>
            <a:r>
              <a:rPr lang="es-MX" sz="1600" b="1" dirty="0" smtClean="0">
                <a:latin typeface="+mj-lt"/>
              </a:rPr>
              <a:t>05 de Diciembre </a:t>
            </a:r>
            <a:r>
              <a:rPr lang="es-MX" sz="1600" b="1" dirty="0">
                <a:latin typeface="+mj-lt"/>
              </a:rPr>
              <a:t>de 2014</a:t>
            </a:r>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250" y="2924175"/>
            <a:ext cx="5616575" cy="585788"/>
          </a:xfrm>
          <a:prstGeom prst="rect">
            <a:avLst/>
          </a:prstGeom>
          <a:solidFill>
            <a:schemeClr val="accent4">
              <a:lumMod val="50000"/>
            </a:schemeClr>
          </a:solidFill>
        </p:spPr>
        <p:style>
          <a:lnRef idx="1">
            <a:schemeClr val="accent4"/>
          </a:lnRef>
          <a:fillRef idx="1001">
            <a:schemeClr val="dk2"/>
          </a:fillRef>
          <a:effectRef idx="2">
            <a:schemeClr val="accent4"/>
          </a:effectRef>
          <a:fontRef idx="minor">
            <a:schemeClr val="lt1"/>
          </a:fontRef>
        </p:style>
        <p:txBody>
          <a:bodyPr>
            <a:spAutoFit/>
          </a:bodyPr>
          <a:lstStyle/>
          <a:p>
            <a:pPr algn="ctr" eaLnBrk="1" fontAlgn="auto" hangingPunct="1">
              <a:spcBef>
                <a:spcPts val="0"/>
              </a:spcBef>
              <a:spcAft>
                <a:spcPts val="0"/>
              </a:spcAft>
              <a:defRPr/>
            </a:pPr>
            <a:r>
              <a:rPr lang="es-MX" sz="3200" dirty="0">
                <a:latin typeface="StoneSansEF-MediumSC" pitchFamily="50" charset="0"/>
              </a:rPr>
              <a:t>ALBERGUES PÚBLICOS </a:t>
            </a:r>
          </a:p>
        </p:txBody>
      </p:sp>
      <p:sp>
        <p:nvSpPr>
          <p:cNvPr id="4"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250825" y="1835150"/>
            <a:ext cx="8713788" cy="185738"/>
          </a:xfrm>
          <a:prstGeom prst="rect">
            <a:avLst/>
          </a:prstGeom>
          <a:solidFill>
            <a:schemeClr val="accent4">
              <a:lumMod val="50000"/>
            </a:schemeClr>
          </a:solidFill>
        </p:spPr>
        <p:style>
          <a:lnRef idx="1">
            <a:schemeClr val="accent1"/>
          </a:lnRef>
          <a:fillRef idx="1001">
            <a:schemeClr val="dk2"/>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sz="1200" dirty="0">
                <a:solidFill>
                  <a:prstClr val="white"/>
                </a:solidFill>
                <a:latin typeface="StoneSansEF-MediumSC" pitchFamily="50" charset="0"/>
              </a:rPr>
              <a:t>Relación de Albergues y/o Centros Asistenciales temporales  para menores públicos en el Estado de Veracruz 2014</a:t>
            </a:r>
          </a:p>
        </p:txBody>
      </p:sp>
      <p:graphicFrame>
        <p:nvGraphicFramePr>
          <p:cNvPr id="8" name="7 Tabla"/>
          <p:cNvGraphicFramePr>
            <a:graphicFrameLocks noGrp="1"/>
          </p:cNvGraphicFramePr>
          <p:nvPr/>
        </p:nvGraphicFramePr>
        <p:xfrm>
          <a:off x="250825" y="2420938"/>
          <a:ext cx="8712201" cy="2952750"/>
        </p:xfrm>
        <a:graphic>
          <a:graphicData uri="http://schemas.openxmlformats.org/drawingml/2006/table">
            <a:tbl>
              <a:tblPr firstRow="1" bandRow="1">
                <a:tableStyleId>{5C22544A-7EE6-4342-B048-85BDC9FD1C3A}</a:tableStyleId>
              </a:tblPr>
              <a:tblGrid>
                <a:gridCol w="288006"/>
                <a:gridCol w="576013"/>
                <a:gridCol w="1008023"/>
                <a:gridCol w="1728040"/>
                <a:gridCol w="864020"/>
                <a:gridCol w="936022"/>
                <a:gridCol w="648015"/>
                <a:gridCol w="504012"/>
                <a:gridCol w="504012"/>
                <a:gridCol w="792018"/>
                <a:gridCol w="864020"/>
              </a:tblGrid>
              <a:tr h="411610">
                <a:tc>
                  <a:txBody>
                    <a:bodyPr/>
                    <a:lstStyle/>
                    <a:p>
                      <a:pPr algn="ctr"/>
                      <a:r>
                        <a:rPr lang="es-MX" sz="600" dirty="0" smtClean="0"/>
                        <a:t>No</a:t>
                      </a:r>
                    </a:p>
                    <a:p>
                      <a:pPr algn="ctr"/>
                      <a:endParaRPr lang="es-MX" sz="700" dirty="0"/>
                    </a:p>
                  </a:txBody>
                  <a:tcPr marL="91432" marR="91432" marT="45745" marB="45745">
                    <a:solidFill>
                      <a:schemeClr val="accent4">
                        <a:lumMod val="75000"/>
                      </a:schemeClr>
                    </a:solidFill>
                  </a:tcPr>
                </a:tc>
                <a:tc>
                  <a:txBody>
                    <a:bodyPr/>
                    <a:lstStyle/>
                    <a:p>
                      <a:pPr algn="ctr"/>
                      <a:r>
                        <a:rPr lang="es-MX" sz="700" dirty="0" smtClean="0"/>
                        <a:t>PRIVADO/PÚBLICO</a:t>
                      </a:r>
                      <a:endParaRPr lang="es-MX" sz="700" dirty="0"/>
                    </a:p>
                  </a:txBody>
                  <a:tcPr marL="91432" marR="91432" marT="45745" marB="45745">
                    <a:solidFill>
                      <a:schemeClr val="accent4">
                        <a:lumMod val="75000"/>
                      </a:schemeClr>
                    </a:solidFill>
                  </a:tcPr>
                </a:tc>
                <a:tc>
                  <a:txBody>
                    <a:bodyPr/>
                    <a:lstStyle/>
                    <a:p>
                      <a:pPr algn="ctr"/>
                      <a:r>
                        <a:rPr lang="es-MX" sz="700" dirty="0" smtClean="0"/>
                        <a:t>MUNICIPIO Y NOMBRE DEL CENTRO</a:t>
                      </a:r>
                    </a:p>
                  </a:txBody>
                  <a:tcPr marL="91432" marR="91432" marT="45745" marB="45745">
                    <a:solidFill>
                      <a:schemeClr val="accent4">
                        <a:lumMod val="75000"/>
                      </a:schemeClr>
                    </a:solidFill>
                  </a:tcPr>
                </a:tc>
                <a:tc>
                  <a:txBody>
                    <a:bodyPr/>
                    <a:lstStyle/>
                    <a:p>
                      <a:pPr algn="ctr"/>
                      <a:r>
                        <a:rPr lang="es-MX" sz="700" dirty="0" smtClean="0"/>
                        <a:t>DIRECCIÓN</a:t>
                      </a:r>
                      <a:endParaRPr lang="es-MX" sz="700" dirty="0"/>
                    </a:p>
                  </a:txBody>
                  <a:tcPr marL="91432" marR="91432" marT="45745" marB="45745">
                    <a:solidFill>
                      <a:schemeClr val="accent4">
                        <a:lumMod val="75000"/>
                      </a:schemeClr>
                    </a:solidFill>
                  </a:tcPr>
                </a:tc>
                <a:tc>
                  <a:txBody>
                    <a:bodyPr/>
                    <a:lstStyle/>
                    <a:p>
                      <a:pPr algn="ctr"/>
                      <a:r>
                        <a:rPr lang="es-MX" sz="700" dirty="0" smtClean="0"/>
                        <a:t>TELÉFONO</a:t>
                      </a:r>
                      <a:endParaRPr lang="es-MX" sz="700" dirty="0"/>
                    </a:p>
                  </a:txBody>
                  <a:tcPr marL="91432" marR="91432" marT="45745" marB="45745">
                    <a:solidFill>
                      <a:schemeClr val="accent4">
                        <a:lumMod val="75000"/>
                      </a:schemeClr>
                    </a:solidFill>
                  </a:tcPr>
                </a:tc>
                <a:tc>
                  <a:txBody>
                    <a:bodyPr/>
                    <a:lstStyle/>
                    <a:p>
                      <a:pPr algn="ctr"/>
                      <a:r>
                        <a:rPr lang="es-MX" sz="700" dirty="0" smtClean="0"/>
                        <a:t>RESPONSABLE</a:t>
                      </a:r>
                      <a:endParaRPr lang="es-MX" sz="700" dirty="0"/>
                    </a:p>
                  </a:txBody>
                  <a:tcPr marL="91432" marR="91432" marT="45745" marB="45745">
                    <a:solidFill>
                      <a:schemeClr val="accent4">
                        <a:lumMod val="75000"/>
                      </a:schemeClr>
                    </a:solidFill>
                  </a:tcPr>
                </a:tc>
                <a:tc>
                  <a:txBody>
                    <a:bodyPr/>
                    <a:lstStyle/>
                    <a:p>
                      <a:pPr algn="ctr"/>
                      <a:r>
                        <a:rPr lang="es-MX" sz="700" dirty="0" smtClean="0"/>
                        <a:t>CAPACIDAD</a:t>
                      </a:r>
                      <a:endParaRPr lang="es-MX" sz="700" dirty="0"/>
                    </a:p>
                  </a:txBody>
                  <a:tcPr marL="91432" marR="91432" marT="45745" marB="45745">
                    <a:solidFill>
                      <a:schemeClr val="accent4">
                        <a:lumMod val="75000"/>
                      </a:schemeClr>
                    </a:solidFill>
                  </a:tcPr>
                </a:tc>
                <a:tc>
                  <a:txBody>
                    <a:bodyPr/>
                    <a:lstStyle/>
                    <a:p>
                      <a:pPr algn="ctr"/>
                      <a:r>
                        <a:rPr lang="es-MX" sz="700" dirty="0" smtClean="0"/>
                        <a:t>NIÑOS</a:t>
                      </a:r>
                      <a:endParaRPr lang="es-MX" sz="700" dirty="0"/>
                    </a:p>
                  </a:txBody>
                  <a:tcPr marL="91432" marR="91432" marT="45745" marB="45745">
                    <a:solidFill>
                      <a:schemeClr val="accent4">
                        <a:lumMod val="75000"/>
                      </a:schemeClr>
                    </a:solidFill>
                  </a:tcPr>
                </a:tc>
                <a:tc>
                  <a:txBody>
                    <a:bodyPr/>
                    <a:lstStyle/>
                    <a:p>
                      <a:pPr algn="ctr"/>
                      <a:r>
                        <a:rPr lang="es-MX" sz="700" dirty="0" smtClean="0"/>
                        <a:t>NIÑAS</a:t>
                      </a:r>
                      <a:endParaRPr lang="es-MX" sz="700" dirty="0"/>
                    </a:p>
                  </a:txBody>
                  <a:tcPr marL="91432" marR="91432" marT="45745" marB="45745">
                    <a:solidFill>
                      <a:schemeClr val="accent4">
                        <a:lumMod val="75000"/>
                      </a:schemeClr>
                    </a:solidFill>
                  </a:tcPr>
                </a:tc>
                <a:tc>
                  <a:txBody>
                    <a:bodyPr/>
                    <a:lstStyle/>
                    <a:p>
                      <a:pPr algn="ctr"/>
                      <a:r>
                        <a:rPr lang="es-MX" sz="700" dirty="0" smtClean="0"/>
                        <a:t>ADOLESCENTES</a:t>
                      </a:r>
                      <a:endParaRPr lang="es-MX" sz="700" dirty="0"/>
                    </a:p>
                  </a:txBody>
                  <a:tcPr marL="91432" marR="91432" marT="45745" marB="45745">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32" marR="91432" marT="45745" marB="45745">
                    <a:solidFill>
                      <a:schemeClr val="accent4">
                        <a:lumMod val="75000"/>
                      </a:schemeClr>
                    </a:solidFill>
                  </a:tcPr>
                </a:tc>
              </a:tr>
              <a:tr h="287929">
                <a:tc>
                  <a:txBody>
                    <a:bodyPr/>
                    <a:lstStyle/>
                    <a:p>
                      <a:pPr algn="ctr"/>
                      <a:endParaRPr lang="es-MX" sz="700" dirty="0">
                        <a:solidFill>
                          <a:schemeClr val="bg1"/>
                        </a:solidFill>
                      </a:endParaRPr>
                    </a:p>
                  </a:txBody>
                  <a:tcPr marL="91443" marR="91443" marT="45701" marB="45701" anchor="ctr">
                    <a:solidFill>
                      <a:schemeClr val="accent4">
                        <a:lumMod val="75000"/>
                      </a:schemeClr>
                    </a:solidFill>
                  </a:tcPr>
                </a:tc>
                <a:tc>
                  <a:txBody>
                    <a:bodyPr/>
                    <a:lstStyle/>
                    <a:p>
                      <a:pPr algn="ctr"/>
                      <a:endParaRPr lang="es-MX" sz="700" dirty="0">
                        <a:solidFill>
                          <a:schemeClr val="bg1"/>
                        </a:solidFill>
                      </a:endParaRPr>
                    </a:p>
                  </a:txBody>
                  <a:tcPr marL="91443" marR="91443" marT="45701" marB="45701" anchor="ctr">
                    <a:solidFill>
                      <a:schemeClr val="accent4">
                        <a:lumMod val="75000"/>
                      </a:schemeClr>
                    </a:solidFill>
                  </a:tcPr>
                </a:tc>
                <a:tc>
                  <a:txBody>
                    <a:bodyPr/>
                    <a:lstStyle/>
                    <a:p>
                      <a:pPr algn="ctr"/>
                      <a:r>
                        <a:rPr lang="es-MX" sz="800" b="1" dirty="0" smtClean="0">
                          <a:solidFill>
                            <a:schemeClr val="tx1"/>
                          </a:solidFill>
                        </a:rPr>
                        <a:t>COATZACOALCOS</a:t>
                      </a:r>
                      <a:endParaRPr lang="es-MX" sz="800" b="1" dirty="0">
                        <a:solidFill>
                          <a:schemeClr val="tx1"/>
                        </a:solidFill>
                      </a:endParaRPr>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r>
              <a:tr h="304815">
                <a:tc>
                  <a:txBody>
                    <a:bodyPr/>
                    <a:lstStyle/>
                    <a:p>
                      <a:pPr algn="ctr"/>
                      <a:r>
                        <a:rPr lang="es-MX" sz="700" dirty="0" smtClean="0">
                          <a:solidFill>
                            <a:schemeClr val="bg1"/>
                          </a:solidFill>
                        </a:rPr>
                        <a:t>1</a:t>
                      </a:r>
                      <a:endParaRPr lang="es-MX" sz="700" dirty="0">
                        <a:solidFill>
                          <a:schemeClr val="bg1"/>
                        </a:solidFill>
                      </a:endParaRPr>
                    </a:p>
                  </a:txBody>
                  <a:tcPr marL="91443" marR="91443" marT="45701" marB="45701"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p>
                      <a:pPr algn="ctr"/>
                      <a:endParaRPr lang="es-MX" sz="700" dirty="0" smtClean="0">
                        <a:solidFill>
                          <a:schemeClr val="bg1"/>
                        </a:solidFill>
                      </a:endParaRPr>
                    </a:p>
                  </a:txBody>
                  <a:tcPr marL="91443" marR="91443" marT="45701" marB="45701" anchor="ctr">
                    <a:solidFill>
                      <a:schemeClr val="accent4">
                        <a:lumMod val="75000"/>
                      </a:schemeClr>
                    </a:solidFill>
                  </a:tcPr>
                </a:tc>
                <a:tc>
                  <a:txBody>
                    <a:bodyPr/>
                    <a:lstStyle/>
                    <a:p>
                      <a:pPr algn="ctr"/>
                      <a:r>
                        <a:rPr lang="es-MX" sz="700" dirty="0" smtClean="0"/>
                        <a:t>CASA HOGAR PAMA</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C. IGNACIO</a:t>
                      </a:r>
                      <a:r>
                        <a:rPr lang="es-MX" sz="700" baseline="0" dirty="0" smtClean="0"/>
                        <a:t> </a:t>
                      </a:r>
                      <a:r>
                        <a:rPr lang="es-MX" sz="700" dirty="0" smtClean="0"/>
                        <a:t> DE</a:t>
                      </a:r>
                      <a:r>
                        <a:rPr lang="es-MX" sz="700" baseline="0" dirty="0" smtClean="0"/>
                        <a:t> LA LLAVE </a:t>
                      </a:r>
                      <a:r>
                        <a:rPr lang="es-MX" sz="700" dirty="0" smtClean="0"/>
                        <a:t> N° 101 COL. CENTRO</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01-921-212-26-24</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C. LUZ HINOJOSA</a:t>
                      </a:r>
                      <a:r>
                        <a:rPr lang="es-MX" sz="700" baseline="0" dirty="0" smtClean="0"/>
                        <a:t> FERNÁNDEZ</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20</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4</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1</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1</a:t>
                      </a:r>
                      <a:endParaRPr lang="es-MX" sz="700" dirty="0"/>
                    </a:p>
                  </a:txBody>
                  <a:tcPr marL="91443" marR="91443" marT="45701" marB="45701" anchor="ctr">
                    <a:solidFill>
                      <a:schemeClr val="accent4">
                        <a:lumMod val="20000"/>
                        <a:lumOff val="80000"/>
                      </a:schemeClr>
                    </a:solidFill>
                  </a:tcPr>
                </a:tc>
              </a:tr>
              <a:tr h="243928">
                <a:tc>
                  <a:txBody>
                    <a:bodyPr/>
                    <a:lstStyle/>
                    <a:p>
                      <a:pPr algn="ctr"/>
                      <a:endParaRPr lang="es-MX" sz="700" dirty="0">
                        <a:solidFill>
                          <a:schemeClr val="bg1"/>
                        </a:solidFill>
                      </a:endParaRPr>
                    </a:p>
                  </a:txBody>
                  <a:tcPr marL="91432" marR="91432" marT="45745" marB="45745" anchor="ctr">
                    <a:solidFill>
                      <a:schemeClr val="accent4">
                        <a:lumMod val="75000"/>
                      </a:schemeClr>
                    </a:solidFill>
                  </a:tcPr>
                </a:tc>
                <a:tc>
                  <a:txBody>
                    <a:bodyPr/>
                    <a:lstStyle/>
                    <a:p>
                      <a:pPr algn="ctr"/>
                      <a:endParaRPr lang="es-MX" sz="700" dirty="0">
                        <a:solidFill>
                          <a:schemeClr val="bg1"/>
                        </a:solidFill>
                      </a:endParaRPr>
                    </a:p>
                  </a:txBody>
                  <a:tcPr marL="91432" marR="91432" marT="45745" marB="45745" anchor="ctr">
                    <a:solidFill>
                      <a:schemeClr val="accent4">
                        <a:lumMod val="75000"/>
                      </a:schemeClr>
                    </a:solidFill>
                  </a:tcPr>
                </a:tc>
                <a:tc>
                  <a:txBody>
                    <a:bodyPr/>
                    <a:lstStyle/>
                    <a:p>
                      <a:pPr algn="ctr"/>
                      <a:r>
                        <a:rPr lang="es-MX" sz="1000" b="1" dirty="0" smtClean="0">
                          <a:solidFill>
                            <a:schemeClr val="tx1"/>
                          </a:solidFill>
                        </a:rPr>
                        <a:t>CÓRDOBA</a:t>
                      </a:r>
                      <a:endParaRPr lang="es-MX" sz="900" b="1"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745" marB="45745" anchor="ctr">
                    <a:solidFill>
                      <a:schemeClr val="accent4">
                        <a:lumMod val="40000"/>
                        <a:lumOff val="60000"/>
                      </a:schemeClr>
                    </a:solidFill>
                  </a:tcPr>
                </a:tc>
              </a:tr>
              <a:tr h="325737">
                <a:tc>
                  <a:txBody>
                    <a:bodyPr/>
                    <a:lstStyle/>
                    <a:p>
                      <a:pPr algn="ctr"/>
                      <a:r>
                        <a:rPr lang="es-MX" sz="700" dirty="0" smtClean="0">
                          <a:solidFill>
                            <a:schemeClr val="bg1"/>
                          </a:solidFill>
                        </a:rPr>
                        <a:t>2</a:t>
                      </a:r>
                      <a:endParaRPr lang="es-MX" sz="700" dirty="0">
                        <a:solidFill>
                          <a:schemeClr val="bg1"/>
                        </a:solidFill>
                      </a:endParaRPr>
                    </a:p>
                  </a:txBody>
                  <a:tcPr marL="91432" marR="91432" marT="45745" marB="45745"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p>
                      <a:pPr algn="ctr"/>
                      <a:endParaRPr lang="es-MX" sz="700" dirty="0">
                        <a:solidFill>
                          <a:schemeClr val="bg1"/>
                        </a:solidFill>
                      </a:endParaRPr>
                    </a:p>
                  </a:txBody>
                  <a:tcPr marL="91432" marR="91432" marT="45745" marB="45745" anchor="ctr">
                    <a:solidFill>
                      <a:schemeClr val="accent4">
                        <a:lumMod val="75000"/>
                      </a:schemeClr>
                    </a:solidFill>
                  </a:tcPr>
                </a:tc>
                <a:tc>
                  <a:txBody>
                    <a:bodyPr/>
                    <a:lstStyle/>
                    <a:p>
                      <a:pPr algn="ctr"/>
                      <a:r>
                        <a:rPr lang="es-MX" sz="700" dirty="0" smtClean="0">
                          <a:solidFill>
                            <a:schemeClr val="tx1"/>
                          </a:solidFill>
                        </a:rPr>
                        <a:t>CASA HOGAR ALDEA MECED</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ANDADOR SAN</a:t>
                      </a:r>
                      <a:r>
                        <a:rPr lang="es-MX" sz="700" baseline="0" dirty="0" smtClean="0">
                          <a:solidFill>
                            <a:schemeClr val="tx1"/>
                          </a:solidFill>
                        </a:rPr>
                        <a:t> ANDRÉS S/N UNIDAD HAB. SAN ROMÁN</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 01-271-714-90-68</a:t>
                      </a:r>
                    </a:p>
                    <a:p>
                      <a:pPr algn="ctr"/>
                      <a:r>
                        <a:rPr lang="es-MX" sz="700" dirty="0" smtClean="0">
                          <a:solidFill>
                            <a:schemeClr val="tx1"/>
                          </a:solidFill>
                        </a:rPr>
                        <a:t>01-271-717-76-04</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C.</a:t>
                      </a:r>
                      <a:r>
                        <a:rPr lang="es-MX" sz="700" baseline="0" dirty="0" smtClean="0">
                          <a:solidFill>
                            <a:schemeClr val="tx1"/>
                          </a:solidFill>
                        </a:rPr>
                        <a:t> EMILIA GUZMÁN LUNA</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40</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10</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7</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7</a:t>
                      </a:r>
                      <a:endParaRPr lang="es-MX" sz="700" dirty="0">
                        <a:solidFill>
                          <a:schemeClr val="tx1"/>
                        </a:solidFill>
                      </a:endParaRPr>
                    </a:p>
                  </a:txBody>
                  <a:tcPr marL="91432" marR="91432" marT="45745" marB="45745" anchor="ctr">
                    <a:solidFill>
                      <a:schemeClr val="accent4">
                        <a:lumMod val="20000"/>
                        <a:lumOff val="80000"/>
                      </a:schemeClr>
                    </a:solidFill>
                  </a:tcPr>
                </a:tc>
                <a:tc>
                  <a:txBody>
                    <a:bodyPr/>
                    <a:lstStyle/>
                    <a:p>
                      <a:pPr algn="ctr"/>
                      <a:r>
                        <a:rPr lang="es-MX" sz="700" dirty="0" smtClean="0">
                          <a:solidFill>
                            <a:schemeClr val="tx1"/>
                          </a:solidFill>
                        </a:rPr>
                        <a:t>1</a:t>
                      </a:r>
                      <a:endParaRPr lang="es-MX" sz="700" dirty="0">
                        <a:solidFill>
                          <a:schemeClr val="tx1"/>
                        </a:solidFill>
                      </a:endParaRPr>
                    </a:p>
                  </a:txBody>
                  <a:tcPr marL="91432" marR="91432" marT="45745" marB="45745" anchor="ctr">
                    <a:solidFill>
                      <a:schemeClr val="accent4">
                        <a:lumMod val="20000"/>
                        <a:lumOff val="80000"/>
                      </a:schemeClr>
                    </a:solidFill>
                  </a:tcPr>
                </a:tc>
              </a:tr>
              <a:tr h="350377">
                <a:tc>
                  <a:txBody>
                    <a:bodyPr/>
                    <a:lstStyle/>
                    <a:p>
                      <a:pPr algn="ctr"/>
                      <a:endParaRPr lang="es-MX" sz="700" dirty="0">
                        <a:solidFill>
                          <a:schemeClr val="bg1"/>
                        </a:solidFill>
                      </a:endParaRPr>
                    </a:p>
                  </a:txBody>
                  <a:tcPr marL="91432" marR="91432" marT="45616" marB="45616" anchor="ctr">
                    <a:solidFill>
                      <a:schemeClr val="accent4">
                        <a:lumMod val="75000"/>
                      </a:schemeClr>
                    </a:solidFill>
                  </a:tcPr>
                </a:tc>
                <a:tc>
                  <a:txBody>
                    <a:bodyPr/>
                    <a:lstStyle/>
                    <a:p>
                      <a:pPr algn="ctr"/>
                      <a:endParaRPr lang="es-MX" sz="700" dirty="0">
                        <a:solidFill>
                          <a:schemeClr val="bg1"/>
                        </a:solidFill>
                      </a:endParaRPr>
                    </a:p>
                  </a:txBody>
                  <a:tcPr marL="91432" marR="91432" marT="45616" marB="45616" anchor="ctr">
                    <a:solidFill>
                      <a:schemeClr val="accent4">
                        <a:lumMod val="75000"/>
                      </a:schemeClr>
                    </a:solidFill>
                  </a:tcPr>
                </a:tc>
                <a:tc>
                  <a:txBody>
                    <a:bodyPr/>
                    <a:lstStyle/>
                    <a:p>
                      <a:pPr algn="ctr"/>
                      <a:endParaRPr lang="es-MX" sz="700" b="1" dirty="0" smtClean="0">
                        <a:solidFill>
                          <a:schemeClr val="bg1"/>
                        </a:solidFill>
                      </a:endParaRPr>
                    </a:p>
                    <a:p>
                      <a:pPr algn="ctr"/>
                      <a:r>
                        <a:rPr lang="es-MX" sz="1000" b="1" dirty="0" smtClean="0">
                          <a:solidFill>
                            <a:schemeClr val="tx1"/>
                          </a:solidFill>
                        </a:rPr>
                        <a:t>HUATUSCO</a:t>
                      </a:r>
                      <a:r>
                        <a:rPr lang="es-MX" sz="1000" b="1" baseline="0" dirty="0" smtClean="0">
                          <a:solidFill>
                            <a:schemeClr val="tx1"/>
                          </a:solidFill>
                        </a:rPr>
                        <a:t> </a:t>
                      </a:r>
                      <a:r>
                        <a:rPr lang="es-MX" sz="1000" b="1" dirty="0" smtClean="0">
                          <a:solidFill>
                            <a:schemeClr val="tx1"/>
                          </a:solidFill>
                        </a:rPr>
                        <a:t> </a:t>
                      </a:r>
                      <a:endParaRPr lang="es-MX" sz="1000" b="1" dirty="0">
                        <a:solidFill>
                          <a:schemeClr val="tx1"/>
                        </a:solidFill>
                      </a:endParaRPr>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c>
                  <a:txBody>
                    <a:bodyPr/>
                    <a:lstStyle/>
                    <a:p>
                      <a:pPr algn="ctr"/>
                      <a:endParaRPr lang="es-MX" sz="700" dirty="0"/>
                    </a:p>
                  </a:txBody>
                  <a:tcPr marL="91432" marR="91432" marT="45616" marB="45616" anchor="ctr">
                    <a:solidFill>
                      <a:schemeClr val="accent4">
                        <a:lumMod val="40000"/>
                        <a:lumOff val="60000"/>
                      </a:schemeClr>
                    </a:solidFill>
                  </a:tcPr>
                </a:tc>
              </a:tr>
              <a:tr h="411352">
                <a:tc>
                  <a:txBody>
                    <a:bodyPr/>
                    <a:lstStyle/>
                    <a:p>
                      <a:pPr algn="ctr"/>
                      <a:r>
                        <a:rPr lang="es-MX" sz="700" dirty="0" smtClean="0">
                          <a:solidFill>
                            <a:schemeClr val="bg1"/>
                          </a:solidFill>
                        </a:rPr>
                        <a:t>3</a:t>
                      </a:r>
                      <a:endParaRPr lang="es-MX" sz="700" dirty="0">
                        <a:solidFill>
                          <a:schemeClr val="bg1"/>
                        </a:solidFill>
                      </a:endParaRPr>
                    </a:p>
                  </a:txBody>
                  <a:tcPr marL="91432" marR="91432" marT="45616" marB="45616"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PÚBLICO</a:t>
                      </a:r>
                      <a:endParaRPr lang="es-MX" sz="700" dirty="0">
                        <a:solidFill>
                          <a:schemeClr val="bg1"/>
                        </a:solidFill>
                      </a:endParaRPr>
                    </a:p>
                  </a:txBody>
                  <a:tcPr marL="91432" marR="91432" marT="45616" marB="45616" anchor="ctr">
                    <a:solidFill>
                      <a:schemeClr val="accent4">
                        <a:lumMod val="75000"/>
                      </a:schemeClr>
                    </a:solidFill>
                  </a:tcPr>
                </a:tc>
                <a:tc>
                  <a:txBody>
                    <a:bodyPr/>
                    <a:lstStyle/>
                    <a:p>
                      <a:pPr algn="ctr"/>
                      <a:r>
                        <a:rPr lang="es-MX" sz="700" dirty="0" smtClean="0"/>
                        <a:t>CASA HOGAR LA ESPERANZA</a:t>
                      </a:r>
                      <a:endParaRPr lang="es-MX" sz="700" dirty="0"/>
                    </a:p>
                  </a:txBody>
                  <a:tcPr marL="91432" marR="91432" marT="45616" marB="45616" anchor="ctr">
                    <a:solidFill>
                      <a:schemeClr val="accent4">
                        <a:lumMod val="20000"/>
                        <a:lumOff val="80000"/>
                      </a:schemeClr>
                    </a:solidFill>
                  </a:tcPr>
                </a:tc>
                <a:tc>
                  <a:txBody>
                    <a:bodyPr/>
                    <a:lstStyle/>
                    <a:p>
                      <a:pPr algn="ctr"/>
                      <a:r>
                        <a:rPr lang="it-IT" sz="700" dirty="0" smtClean="0"/>
                        <a:t>LOTE</a:t>
                      </a:r>
                      <a:r>
                        <a:rPr lang="it-IT" sz="700" baseline="0" dirty="0" smtClean="0"/>
                        <a:t> </a:t>
                      </a:r>
                      <a:r>
                        <a:rPr lang="it-IT" sz="700" dirty="0" smtClean="0"/>
                        <a:t> 4, MANZANA</a:t>
                      </a:r>
                      <a:r>
                        <a:rPr lang="it-IT" sz="700" baseline="0" dirty="0" smtClean="0"/>
                        <a:t> </a:t>
                      </a:r>
                      <a:r>
                        <a:rPr lang="it-IT" sz="700" dirty="0" smtClean="0"/>
                        <a:t> 6, COL. 2 DE</a:t>
                      </a:r>
                      <a:r>
                        <a:rPr lang="it-IT" sz="700" baseline="0" dirty="0" smtClean="0"/>
                        <a:t> </a:t>
                      </a:r>
                      <a:r>
                        <a:rPr lang="it-IT" sz="700" dirty="0" smtClean="0"/>
                        <a:t> NOVIEMBRE</a:t>
                      </a:r>
                      <a:r>
                        <a:rPr lang="it-IT" sz="700" baseline="0" dirty="0" smtClean="0"/>
                        <a:t> </a:t>
                      </a:r>
                      <a:endParaRPr lang="es-MX" sz="700" dirty="0"/>
                    </a:p>
                  </a:txBody>
                  <a:tcPr marL="91432" marR="91432" marT="45616" marB="45616" anchor="ctr">
                    <a:solidFill>
                      <a:schemeClr val="accent4">
                        <a:lumMod val="20000"/>
                        <a:lumOff val="80000"/>
                      </a:schemeClr>
                    </a:solidFill>
                  </a:tcPr>
                </a:tc>
                <a:tc>
                  <a:txBody>
                    <a:bodyPr/>
                    <a:lstStyle/>
                    <a:p>
                      <a:pPr algn="ctr"/>
                      <a:r>
                        <a:rPr lang="es-MX" sz="700" dirty="0" smtClean="0"/>
                        <a:t>01-273-734-31-67</a:t>
                      </a:r>
                      <a:endParaRPr lang="es-MX" sz="700" dirty="0"/>
                    </a:p>
                  </a:txBody>
                  <a:tcPr marL="91432" marR="91432" marT="45616" marB="45616" anchor="ctr">
                    <a:solidFill>
                      <a:schemeClr val="accent4">
                        <a:lumMod val="20000"/>
                        <a:lumOff val="80000"/>
                      </a:schemeClr>
                    </a:solidFill>
                  </a:tcPr>
                </a:tc>
                <a:tc>
                  <a:txBody>
                    <a:bodyPr/>
                    <a:lstStyle/>
                    <a:p>
                      <a:pPr algn="ctr"/>
                      <a:r>
                        <a:rPr lang="es-MX" sz="700" dirty="0" smtClean="0"/>
                        <a:t>PSIC.</a:t>
                      </a:r>
                      <a:r>
                        <a:rPr lang="es-MX" sz="700" baseline="0" dirty="0" smtClean="0"/>
                        <a:t> ADELAIDA PÉREZ CALDERÓN </a:t>
                      </a:r>
                      <a:endParaRPr lang="es-MX" sz="700" dirty="0"/>
                    </a:p>
                  </a:txBody>
                  <a:tcPr marL="91432" marR="91432" marT="45616" marB="45616" anchor="ctr">
                    <a:solidFill>
                      <a:schemeClr val="accent4">
                        <a:lumMod val="20000"/>
                        <a:lumOff val="80000"/>
                      </a:schemeClr>
                    </a:solidFill>
                  </a:tcPr>
                </a:tc>
                <a:tc>
                  <a:txBody>
                    <a:bodyPr/>
                    <a:lstStyle/>
                    <a:p>
                      <a:pPr algn="ctr"/>
                      <a:r>
                        <a:rPr lang="es-MX" sz="700" dirty="0" smtClean="0"/>
                        <a:t>25</a:t>
                      </a:r>
                      <a:endParaRPr lang="es-MX" sz="700" dirty="0"/>
                    </a:p>
                  </a:txBody>
                  <a:tcPr marL="91432" marR="91432" marT="45616" marB="45616" anchor="ctr">
                    <a:solidFill>
                      <a:schemeClr val="accent4">
                        <a:lumMod val="20000"/>
                        <a:lumOff val="80000"/>
                      </a:schemeClr>
                    </a:solidFill>
                  </a:tcPr>
                </a:tc>
                <a:tc>
                  <a:txBody>
                    <a:bodyPr/>
                    <a:lstStyle/>
                    <a:p>
                      <a:pPr algn="ctr"/>
                      <a:r>
                        <a:rPr lang="es-MX" sz="700" dirty="0" smtClean="0"/>
                        <a:t>2</a:t>
                      </a:r>
                      <a:endParaRPr lang="es-MX" sz="700" dirty="0"/>
                    </a:p>
                  </a:txBody>
                  <a:tcPr marL="91432" marR="91432" marT="45616" marB="45616" anchor="ctr">
                    <a:solidFill>
                      <a:schemeClr val="accent4">
                        <a:lumMod val="20000"/>
                        <a:lumOff val="80000"/>
                      </a:schemeClr>
                    </a:solidFill>
                  </a:tcPr>
                </a:tc>
                <a:tc>
                  <a:txBody>
                    <a:bodyPr/>
                    <a:lstStyle/>
                    <a:p>
                      <a:pPr algn="ctr"/>
                      <a:r>
                        <a:rPr lang="es-MX" sz="700" dirty="0" smtClean="0"/>
                        <a:t>5</a:t>
                      </a:r>
                      <a:endParaRPr lang="es-MX" sz="700" dirty="0"/>
                    </a:p>
                  </a:txBody>
                  <a:tcPr marL="91432" marR="91432" marT="45616" marB="45616" anchor="ctr">
                    <a:solidFill>
                      <a:schemeClr val="accent4">
                        <a:lumMod val="20000"/>
                        <a:lumOff val="80000"/>
                      </a:schemeClr>
                    </a:solidFill>
                  </a:tcPr>
                </a:tc>
                <a:tc>
                  <a:txBody>
                    <a:bodyPr/>
                    <a:lstStyle/>
                    <a:p>
                      <a:pPr algn="ctr"/>
                      <a:r>
                        <a:rPr lang="es-MX" sz="700" dirty="0" smtClean="0"/>
                        <a:t>4</a:t>
                      </a:r>
                      <a:endParaRPr lang="es-MX" sz="700" dirty="0"/>
                    </a:p>
                  </a:txBody>
                  <a:tcPr marL="91432" marR="91432" marT="45616" marB="45616" anchor="ctr">
                    <a:solidFill>
                      <a:schemeClr val="accent4">
                        <a:lumMod val="20000"/>
                        <a:lumOff val="80000"/>
                      </a:schemeClr>
                    </a:solidFill>
                  </a:tcPr>
                </a:tc>
                <a:tc>
                  <a:txBody>
                    <a:bodyPr/>
                    <a:lstStyle/>
                    <a:p>
                      <a:pPr algn="ctr"/>
                      <a:r>
                        <a:rPr lang="es-MX" sz="700" dirty="0" smtClean="0"/>
                        <a:t>3</a:t>
                      </a:r>
                      <a:endParaRPr lang="es-MX" sz="700" dirty="0"/>
                    </a:p>
                  </a:txBody>
                  <a:tcPr marL="91432" marR="91432" marT="45616" marB="45616" anchor="ctr">
                    <a:solidFill>
                      <a:schemeClr val="accent4">
                        <a:lumMod val="20000"/>
                        <a:lumOff val="80000"/>
                      </a:schemeClr>
                    </a:solidFill>
                  </a:tcPr>
                </a:tc>
              </a:tr>
              <a:tr h="243840">
                <a:tc>
                  <a:txBody>
                    <a:bodyPr/>
                    <a:lstStyle/>
                    <a:p>
                      <a:pPr algn="ctr"/>
                      <a:endParaRPr lang="es-MX" sz="700" dirty="0">
                        <a:solidFill>
                          <a:schemeClr val="bg1"/>
                        </a:solidFill>
                      </a:endParaRPr>
                    </a:p>
                  </a:txBody>
                  <a:tcPr marL="91443" marR="91443" marT="45701" marB="45701" anchor="ctr">
                    <a:solidFill>
                      <a:schemeClr val="accent4">
                        <a:lumMod val="75000"/>
                      </a:schemeClr>
                    </a:solidFill>
                  </a:tcPr>
                </a:tc>
                <a:tc>
                  <a:txBody>
                    <a:bodyPr/>
                    <a:lstStyle/>
                    <a:p>
                      <a:pPr algn="ctr"/>
                      <a:endParaRPr lang="es-MX" sz="700" dirty="0">
                        <a:solidFill>
                          <a:schemeClr val="bg1"/>
                        </a:solidFill>
                      </a:endParaRPr>
                    </a:p>
                  </a:txBody>
                  <a:tcPr marL="91443" marR="91443" marT="45701" marB="45701" anchor="ctr">
                    <a:solidFill>
                      <a:schemeClr val="accent4">
                        <a:lumMod val="75000"/>
                      </a:schemeClr>
                    </a:solidFill>
                  </a:tcPr>
                </a:tc>
                <a:tc>
                  <a:txBody>
                    <a:bodyPr/>
                    <a:lstStyle/>
                    <a:p>
                      <a:pPr algn="ctr"/>
                      <a:r>
                        <a:rPr lang="es-MX" sz="1000" b="1" dirty="0" smtClean="0">
                          <a:solidFill>
                            <a:schemeClr val="tx1"/>
                          </a:solidFill>
                        </a:rPr>
                        <a:t>LAS</a:t>
                      </a:r>
                      <a:r>
                        <a:rPr lang="es-MX" sz="1000" b="1" baseline="0" dirty="0" smtClean="0">
                          <a:solidFill>
                            <a:schemeClr val="tx1"/>
                          </a:solidFill>
                        </a:rPr>
                        <a:t> CHOAPAS</a:t>
                      </a:r>
                      <a:endParaRPr lang="es-MX" sz="1000" b="1" dirty="0">
                        <a:solidFill>
                          <a:schemeClr val="tx1"/>
                        </a:solidFill>
                      </a:endParaRPr>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c>
                  <a:txBody>
                    <a:bodyPr/>
                    <a:lstStyle/>
                    <a:p>
                      <a:pPr algn="ctr"/>
                      <a:endParaRPr lang="es-MX" sz="700" dirty="0"/>
                    </a:p>
                  </a:txBody>
                  <a:tcPr marL="91443" marR="91443" marT="45701" marB="45701" anchor="ctr">
                    <a:solidFill>
                      <a:schemeClr val="accent4">
                        <a:lumMod val="40000"/>
                        <a:lumOff val="60000"/>
                      </a:schemeClr>
                    </a:solidFill>
                  </a:tcPr>
                </a:tc>
              </a:tr>
              <a:tr h="373162">
                <a:tc>
                  <a:txBody>
                    <a:bodyPr/>
                    <a:lstStyle/>
                    <a:p>
                      <a:pPr algn="ctr"/>
                      <a:r>
                        <a:rPr lang="es-MX" sz="700" dirty="0" smtClean="0">
                          <a:solidFill>
                            <a:schemeClr val="bg1"/>
                          </a:solidFill>
                        </a:rPr>
                        <a:t>4</a:t>
                      </a:r>
                      <a:endParaRPr lang="es-MX" sz="700" dirty="0">
                        <a:solidFill>
                          <a:schemeClr val="bg1"/>
                        </a:solidFill>
                      </a:endParaRPr>
                    </a:p>
                  </a:txBody>
                  <a:tcPr marL="91443" marR="91443" marT="45701" marB="45701" anchor="ctr">
                    <a:solidFill>
                      <a:schemeClr val="accent4">
                        <a:lumMod val="75000"/>
                      </a:schemeClr>
                    </a:solidFill>
                  </a:tcPr>
                </a:tc>
                <a:tc>
                  <a:txBody>
                    <a:bodyPr/>
                    <a:lstStyle/>
                    <a:p>
                      <a:pPr algn="ctr"/>
                      <a:r>
                        <a:rPr lang="es-MX" sz="700" dirty="0" smtClean="0">
                          <a:solidFill>
                            <a:schemeClr val="bg1"/>
                          </a:solidFill>
                        </a:rPr>
                        <a:t>PÚBLICO</a:t>
                      </a:r>
                      <a:endParaRPr lang="es-MX" sz="700" dirty="0">
                        <a:solidFill>
                          <a:schemeClr val="bg1"/>
                        </a:solidFill>
                      </a:endParaRPr>
                    </a:p>
                  </a:txBody>
                  <a:tcPr marL="91443" marR="91443" marT="45701" marB="45701" anchor="ctr">
                    <a:solidFill>
                      <a:schemeClr val="accent4">
                        <a:lumMod val="75000"/>
                      </a:schemeClr>
                    </a:solidFill>
                  </a:tcPr>
                </a:tc>
                <a:tc>
                  <a:txBody>
                    <a:bodyPr/>
                    <a:lstStyle/>
                    <a:p>
                      <a:pPr algn="ctr"/>
                      <a:r>
                        <a:rPr lang="es-MX" sz="700" dirty="0" smtClean="0"/>
                        <a:t>CAIV</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Calle Nezahualcóyotl S/N Col. Centro</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045—92-32-31-25-82</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Jesica</a:t>
                      </a:r>
                      <a:r>
                        <a:rPr lang="es-MX" sz="700" baseline="0" dirty="0" smtClean="0"/>
                        <a:t> Zurita Montero</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14</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2</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701" marB="45701"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701" marB="45701" anchor="ctr">
                    <a:solidFill>
                      <a:schemeClr val="accent4">
                        <a:lumMod val="20000"/>
                        <a:lumOff val="80000"/>
                      </a:schemeClr>
                    </a:solidFill>
                  </a:tcPr>
                </a:tc>
              </a:tr>
            </a:tbl>
          </a:graphicData>
        </a:graphic>
      </p:graphicFrame>
      <p:sp>
        <p:nvSpPr>
          <p:cNvPr id="6"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nvGraphicFramePr>
        <p:xfrm>
          <a:off x="107950" y="1781175"/>
          <a:ext cx="8785223" cy="4484687"/>
        </p:xfrm>
        <a:graphic>
          <a:graphicData uri="http://schemas.openxmlformats.org/drawingml/2006/table">
            <a:tbl>
              <a:tblPr firstRow="1" bandRow="1">
                <a:tableStyleId>{5C22544A-7EE6-4342-B048-85BDC9FD1C3A}</a:tableStyleId>
              </a:tblPr>
              <a:tblGrid>
                <a:gridCol w="290419"/>
                <a:gridCol w="573700"/>
                <a:gridCol w="1007643"/>
                <a:gridCol w="1500653"/>
                <a:gridCol w="749425"/>
                <a:gridCol w="1061686"/>
                <a:gridCol w="686973"/>
                <a:gridCol w="437164"/>
                <a:gridCol w="562069"/>
                <a:gridCol w="1051370"/>
                <a:gridCol w="864121"/>
              </a:tblGrid>
              <a:tr h="411461">
                <a:tc>
                  <a:txBody>
                    <a:bodyPr/>
                    <a:lstStyle/>
                    <a:p>
                      <a:pPr algn="ctr"/>
                      <a:r>
                        <a:rPr lang="es-MX" sz="700" dirty="0" smtClean="0"/>
                        <a:t>No</a:t>
                      </a:r>
                    </a:p>
                  </a:txBody>
                  <a:tcPr marL="91443" marR="91443" marT="45690" marB="45690" anchor="ctr">
                    <a:solidFill>
                      <a:schemeClr val="accent4">
                        <a:lumMod val="75000"/>
                      </a:schemeClr>
                    </a:solidFill>
                  </a:tcPr>
                </a:tc>
                <a:tc>
                  <a:txBody>
                    <a:bodyPr/>
                    <a:lstStyle/>
                    <a:p>
                      <a:pPr algn="ctr"/>
                      <a:r>
                        <a:rPr lang="es-MX" sz="700" dirty="0" smtClean="0"/>
                        <a:t>PRIVADO/PÚBLICO</a:t>
                      </a:r>
                      <a:endParaRPr lang="es-MX" sz="700" dirty="0"/>
                    </a:p>
                  </a:txBody>
                  <a:tcPr marL="91443" marR="91443" marT="45690" marB="45690" anchor="ctr">
                    <a:solidFill>
                      <a:schemeClr val="accent4">
                        <a:lumMod val="75000"/>
                      </a:schemeClr>
                    </a:solidFill>
                  </a:tcPr>
                </a:tc>
                <a:tc>
                  <a:txBody>
                    <a:bodyPr/>
                    <a:lstStyle/>
                    <a:p>
                      <a:pPr algn="ctr"/>
                      <a:r>
                        <a:rPr lang="es-MX" sz="700" dirty="0" smtClean="0"/>
                        <a:t>MUNICIPIO Y NOMBRE DEL CENTRO</a:t>
                      </a:r>
                    </a:p>
                  </a:txBody>
                  <a:tcPr marL="91443" marR="91443" marT="45690" marB="45690" anchor="ctr">
                    <a:solidFill>
                      <a:schemeClr val="accent4">
                        <a:lumMod val="75000"/>
                      </a:schemeClr>
                    </a:solidFill>
                  </a:tcPr>
                </a:tc>
                <a:tc>
                  <a:txBody>
                    <a:bodyPr/>
                    <a:lstStyle/>
                    <a:p>
                      <a:pPr algn="ctr"/>
                      <a:r>
                        <a:rPr lang="es-MX" sz="700" dirty="0" smtClean="0"/>
                        <a:t>DIRECCIÓN</a:t>
                      </a:r>
                      <a:endParaRPr lang="es-MX" sz="700" dirty="0"/>
                    </a:p>
                  </a:txBody>
                  <a:tcPr marL="91443" marR="91443" marT="45690" marB="45690" anchor="ctr">
                    <a:solidFill>
                      <a:schemeClr val="accent4">
                        <a:lumMod val="75000"/>
                      </a:schemeClr>
                    </a:solidFill>
                  </a:tcPr>
                </a:tc>
                <a:tc>
                  <a:txBody>
                    <a:bodyPr/>
                    <a:lstStyle/>
                    <a:p>
                      <a:pPr algn="ctr"/>
                      <a:r>
                        <a:rPr lang="es-MX" sz="700" dirty="0" smtClean="0"/>
                        <a:t>TELÉFONO</a:t>
                      </a:r>
                      <a:endParaRPr lang="es-MX" sz="700" dirty="0"/>
                    </a:p>
                  </a:txBody>
                  <a:tcPr marL="91443" marR="91443" marT="45690" marB="45690" anchor="ctr">
                    <a:solidFill>
                      <a:schemeClr val="accent4">
                        <a:lumMod val="75000"/>
                      </a:schemeClr>
                    </a:solidFill>
                  </a:tcPr>
                </a:tc>
                <a:tc>
                  <a:txBody>
                    <a:bodyPr/>
                    <a:lstStyle/>
                    <a:p>
                      <a:pPr algn="ctr"/>
                      <a:r>
                        <a:rPr lang="es-MX" sz="700" dirty="0" smtClean="0"/>
                        <a:t>RESPONSABLE</a:t>
                      </a:r>
                      <a:endParaRPr lang="es-MX" sz="700" dirty="0"/>
                    </a:p>
                  </a:txBody>
                  <a:tcPr marL="91443" marR="91443" marT="45690" marB="45690" anchor="ctr">
                    <a:solidFill>
                      <a:schemeClr val="accent4">
                        <a:lumMod val="75000"/>
                      </a:schemeClr>
                    </a:solidFill>
                  </a:tcPr>
                </a:tc>
                <a:tc>
                  <a:txBody>
                    <a:bodyPr/>
                    <a:lstStyle/>
                    <a:p>
                      <a:pPr algn="ctr"/>
                      <a:r>
                        <a:rPr lang="es-MX" sz="700" dirty="0" smtClean="0"/>
                        <a:t>CAPACIDAD</a:t>
                      </a:r>
                      <a:endParaRPr lang="es-MX" sz="700" dirty="0"/>
                    </a:p>
                  </a:txBody>
                  <a:tcPr marL="91443" marR="91443" marT="45690" marB="45690" anchor="ctr">
                    <a:solidFill>
                      <a:schemeClr val="accent4">
                        <a:lumMod val="75000"/>
                      </a:schemeClr>
                    </a:solidFill>
                  </a:tcPr>
                </a:tc>
                <a:tc>
                  <a:txBody>
                    <a:bodyPr/>
                    <a:lstStyle/>
                    <a:p>
                      <a:pPr algn="ctr"/>
                      <a:r>
                        <a:rPr lang="es-MX" sz="700" dirty="0" smtClean="0"/>
                        <a:t>NIÑOS</a:t>
                      </a:r>
                      <a:endParaRPr lang="es-MX" sz="700" dirty="0"/>
                    </a:p>
                  </a:txBody>
                  <a:tcPr marL="91443" marR="91443" marT="45690" marB="45690" anchor="ctr">
                    <a:solidFill>
                      <a:schemeClr val="accent4">
                        <a:lumMod val="75000"/>
                      </a:schemeClr>
                    </a:solidFill>
                  </a:tcPr>
                </a:tc>
                <a:tc>
                  <a:txBody>
                    <a:bodyPr/>
                    <a:lstStyle/>
                    <a:p>
                      <a:pPr algn="ctr"/>
                      <a:r>
                        <a:rPr lang="es-MX" sz="700" dirty="0" smtClean="0"/>
                        <a:t>NIÑAS</a:t>
                      </a:r>
                      <a:endParaRPr lang="es-MX" sz="700" dirty="0"/>
                    </a:p>
                  </a:txBody>
                  <a:tcPr marL="91443" marR="91443" marT="45690" marB="45690" anchor="ctr">
                    <a:solidFill>
                      <a:schemeClr val="accent4">
                        <a:lumMod val="75000"/>
                      </a:schemeClr>
                    </a:solidFill>
                  </a:tcPr>
                </a:tc>
                <a:tc>
                  <a:txBody>
                    <a:bodyPr/>
                    <a:lstStyle/>
                    <a:p>
                      <a:pPr algn="ctr"/>
                      <a:r>
                        <a:rPr lang="es-MX" sz="700" dirty="0" smtClean="0"/>
                        <a:t>ADOLESCENTES</a:t>
                      </a:r>
                      <a:endParaRPr lang="es-MX" sz="700" dirty="0"/>
                    </a:p>
                  </a:txBody>
                  <a:tcPr marL="91443" marR="91443" marT="45690" marB="45690" anchor="ctr">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690" marB="45690" anchor="ctr">
                    <a:solidFill>
                      <a:schemeClr val="accent4">
                        <a:lumMod val="75000"/>
                      </a:schemeClr>
                    </a:solidFill>
                  </a:tcPr>
                </a:tc>
              </a:tr>
              <a:tr h="310579">
                <a:tc>
                  <a:txBody>
                    <a:bodyPr/>
                    <a:lstStyle/>
                    <a:p>
                      <a:pPr algn="ctr"/>
                      <a:endParaRPr lang="es-MX" sz="700" dirty="0">
                        <a:solidFill>
                          <a:schemeClr val="bg1"/>
                        </a:solidFill>
                      </a:endParaRPr>
                    </a:p>
                  </a:txBody>
                  <a:tcPr marL="91432" marR="91432" marT="45734" marB="45734" anchor="ctr">
                    <a:solidFill>
                      <a:schemeClr val="accent4">
                        <a:lumMod val="75000"/>
                      </a:schemeClr>
                    </a:solidFill>
                  </a:tcPr>
                </a:tc>
                <a:tc>
                  <a:txBody>
                    <a:bodyPr/>
                    <a:lstStyle/>
                    <a:p>
                      <a:pPr algn="ctr"/>
                      <a:endParaRPr lang="es-MX" sz="700" dirty="0">
                        <a:solidFill>
                          <a:schemeClr val="bg1"/>
                        </a:solidFill>
                      </a:endParaRPr>
                    </a:p>
                  </a:txBody>
                  <a:tcPr marL="91432" marR="91432" marT="45734" marB="45734" anchor="ctr">
                    <a:solidFill>
                      <a:schemeClr val="accent4">
                        <a:lumMod val="75000"/>
                      </a:schemeClr>
                    </a:solidFill>
                  </a:tcPr>
                </a:tc>
                <a:tc>
                  <a:txBody>
                    <a:bodyPr/>
                    <a:lstStyle/>
                    <a:p>
                      <a:pPr algn="ctr"/>
                      <a:r>
                        <a:rPr lang="es-MX" sz="1000" b="1" dirty="0" smtClean="0">
                          <a:solidFill>
                            <a:schemeClr val="tx1"/>
                          </a:solidFill>
                        </a:rPr>
                        <a:t>ORIZABA</a:t>
                      </a:r>
                      <a:endParaRPr lang="es-MX" sz="1000" b="1"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r>
              <a:tr h="411550">
                <a:tc>
                  <a:txBody>
                    <a:bodyPr/>
                    <a:lstStyle/>
                    <a:p>
                      <a:pPr algn="ctr"/>
                      <a:r>
                        <a:rPr lang="es-MX" sz="700" dirty="0" smtClean="0">
                          <a:solidFill>
                            <a:schemeClr val="bg1"/>
                          </a:solidFill>
                        </a:rPr>
                        <a:t>5</a:t>
                      </a:r>
                      <a:endParaRPr lang="es-MX" sz="700" dirty="0">
                        <a:solidFill>
                          <a:schemeClr val="bg1"/>
                        </a:solidFill>
                      </a:endParaRPr>
                    </a:p>
                  </a:txBody>
                  <a:tcPr marL="91432" marR="91432" marT="45734" marB="45734"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txBody>
                  <a:tcPr marL="91432" marR="91432" marT="45734" marB="45734" anchor="ctr">
                    <a:solidFill>
                      <a:schemeClr val="accent4">
                        <a:lumMod val="75000"/>
                      </a:schemeClr>
                    </a:solidFill>
                  </a:tcPr>
                </a:tc>
                <a:tc>
                  <a:txBody>
                    <a:bodyPr/>
                    <a:lstStyle/>
                    <a:p>
                      <a:pPr algn="ctr"/>
                      <a:r>
                        <a:rPr lang="es-MX" sz="700" dirty="0" smtClean="0">
                          <a:solidFill>
                            <a:schemeClr val="tx1"/>
                          </a:solidFill>
                        </a:rPr>
                        <a:t>ALBERGUE LA ESPERANZA</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ÁLVARO OBREGÓN S/N COL. BENITO JUÁREZ</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01 272 724 53 00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LIC.</a:t>
                      </a:r>
                      <a:r>
                        <a:rPr lang="es-MX" sz="700" baseline="0" dirty="0" smtClean="0">
                          <a:solidFill>
                            <a:schemeClr val="tx1"/>
                          </a:solidFill>
                        </a:rPr>
                        <a:t> </a:t>
                      </a:r>
                      <a:r>
                        <a:rPr lang="es-MX" sz="700" dirty="0" smtClean="0">
                          <a:solidFill>
                            <a:schemeClr val="tx1"/>
                          </a:solidFill>
                        </a:rPr>
                        <a:t> LOURDES</a:t>
                      </a:r>
                      <a:r>
                        <a:rPr lang="es-MX" sz="700" baseline="0" dirty="0" smtClean="0">
                          <a:solidFill>
                            <a:schemeClr val="tx1"/>
                          </a:solidFill>
                        </a:rPr>
                        <a:t> </a:t>
                      </a:r>
                      <a:r>
                        <a:rPr lang="es-MX" sz="700" dirty="0" smtClean="0">
                          <a:solidFill>
                            <a:schemeClr val="tx1"/>
                          </a:solidFill>
                        </a:rPr>
                        <a:t> ANGÉLICA</a:t>
                      </a:r>
                      <a:r>
                        <a:rPr lang="es-MX" sz="700" baseline="0" dirty="0" smtClean="0">
                          <a:solidFill>
                            <a:schemeClr val="tx1"/>
                          </a:solidFill>
                        </a:rPr>
                        <a:t>  LÓPEZ CARACAS</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35</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6</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7</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a:t>
                      </a:r>
                      <a:endParaRPr lang="es-MX" sz="700" dirty="0">
                        <a:solidFill>
                          <a:schemeClr val="tx1"/>
                        </a:solidFill>
                      </a:endParaRPr>
                    </a:p>
                  </a:txBody>
                  <a:tcPr marL="91432" marR="91432" marT="45734" marB="45734" anchor="ctr">
                    <a:solidFill>
                      <a:schemeClr val="accent4">
                        <a:lumMod val="20000"/>
                        <a:lumOff val="80000"/>
                      </a:schemeClr>
                    </a:solidFill>
                  </a:tcPr>
                </a:tc>
              </a:tr>
              <a:tr h="310579">
                <a:tc>
                  <a:txBody>
                    <a:bodyPr/>
                    <a:lstStyle/>
                    <a:p>
                      <a:pPr algn="ctr"/>
                      <a:endParaRPr lang="es-MX" sz="700" dirty="0">
                        <a:solidFill>
                          <a:schemeClr val="bg1"/>
                        </a:solidFill>
                      </a:endParaRPr>
                    </a:p>
                  </a:txBody>
                  <a:tcPr marL="91443" marR="91443" marT="45690" marB="45690" anchor="ctr">
                    <a:solidFill>
                      <a:schemeClr val="accent4">
                        <a:lumMod val="75000"/>
                      </a:schemeClr>
                    </a:solidFill>
                  </a:tcPr>
                </a:tc>
                <a:tc>
                  <a:txBody>
                    <a:bodyPr/>
                    <a:lstStyle/>
                    <a:p>
                      <a:pPr algn="ctr"/>
                      <a:endParaRPr lang="es-MX" sz="700" dirty="0">
                        <a:solidFill>
                          <a:schemeClr val="bg1"/>
                        </a:solidFill>
                      </a:endParaRPr>
                    </a:p>
                  </a:txBody>
                  <a:tcPr marL="91443" marR="91443" marT="45690" marB="45690" anchor="ctr">
                    <a:solidFill>
                      <a:schemeClr val="accent4">
                        <a:lumMod val="75000"/>
                      </a:schemeClr>
                    </a:solidFill>
                  </a:tcPr>
                </a:tc>
                <a:tc>
                  <a:txBody>
                    <a:bodyPr/>
                    <a:lstStyle/>
                    <a:p>
                      <a:pPr algn="ctr"/>
                      <a:r>
                        <a:rPr lang="es-MX" sz="1000" b="1" dirty="0" smtClean="0">
                          <a:solidFill>
                            <a:schemeClr val="tx1"/>
                          </a:solidFill>
                        </a:rPr>
                        <a:t>POZA RICA</a:t>
                      </a:r>
                      <a:endParaRPr lang="es-MX" sz="1000" b="1" dirty="0">
                        <a:solidFill>
                          <a:schemeClr val="tx1"/>
                        </a:solidFill>
                      </a:endParaRPr>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r>
              <a:tr h="310579">
                <a:tc>
                  <a:txBody>
                    <a:bodyPr/>
                    <a:lstStyle/>
                    <a:p>
                      <a:pPr algn="ctr"/>
                      <a:r>
                        <a:rPr lang="es-MX" sz="700" dirty="0" smtClean="0">
                          <a:solidFill>
                            <a:schemeClr val="bg1"/>
                          </a:solidFill>
                        </a:rPr>
                        <a:t>6</a:t>
                      </a:r>
                      <a:endParaRPr lang="es-MX" sz="700" dirty="0">
                        <a:solidFill>
                          <a:schemeClr val="bg1"/>
                        </a:solidFill>
                      </a:endParaRPr>
                    </a:p>
                  </a:txBody>
                  <a:tcPr marL="91443" marR="91443" marT="45690" marB="45690"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txBody>
                  <a:tcPr marL="91443" marR="91443" marT="45690" marB="45690" anchor="ctr">
                    <a:solidFill>
                      <a:schemeClr val="accent4">
                        <a:lumMod val="75000"/>
                      </a:schemeClr>
                    </a:solidFill>
                  </a:tcPr>
                </a:tc>
                <a:tc>
                  <a:txBody>
                    <a:bodyPr/>
                    <a:lstStyle/>
                    <a:p>
                      <a:pPr algn="ctr"/>
                      <a:r>
                        <a:rPr lang="es-MX" sz="700" dirty="0" smtClean="0"/>
                        <a:t>CASA HOGAR DE LA LUNA</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CALLE SEGURO SOCIAL S/N COL. LAS VEGAS</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01-782-111-17-47</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C. CLEOPATRA</a:t>
                      </a:r>
                      <a:r>
                        <a:rPr lang="es-MX" sz="700" baseline="0" dirty="0" smtClean="0"/>
                        <a:t> </a:t>
                      </a:r>
                      <a:r>
                        <a:rPr lang="es-MX" sz="700" dirty="0" smtClean="0"/>
                        <a:t> IZAGUIRRE</a:t>
                      </a:r>
                      <a:r>
                        <a:rPr lang="es-MX" sz="700" baseline="0" dirty="0" smtClean="0"/>
                        <a:t> </a:t>
                      </a:r>
                      <a:r>
                        <a:rPr lang="es-MX" sz="700" dirty="0" smtClean="0"/>
                        <a:t> ROMERO</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20</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7</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5</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690" marB="45690" anchor="ctr">
                    <a:solidFill>
                      <a:schemeClr val="accent4">
                        <a:lumMod val="20000"/>
                        <a:lumOff val="80000"/>
                      </a:schemeClr>
                    </a:solidFill>
                  </a:tcPr>
                </a:tc>
              </a:tr>
              <a:tr h="411461">
                <a:tc>
                  <a:txBody>
                    <a:bodyPr/>
                    <a:lstStyle/>
                    <a:p>
                      <a:pPr algn="ctr"/>
                      <a:r>
                        <a:rPr lang="es-MX" sz="700" dirty="0" smtClean="0">
                          <a:solidFill>
                            <a:schemeClr val="bg1"/>
                          </a:solidFill>
                        </a:rPr>
                        <a:t>7</a:t>
                      </a:r>
                      <a:endParaRPr lang="es-MX" sz="700" dirty="0">
                        <a:solidFill>
                          <a:schemeClr val="bg1"/>
                        </a:solidFill>
                      </a:endParaRPr>
                    </a:p>
                  </a:txBody>
                  <a:tcPr marL="91443" marR="91443" marT="45690" marB="45690"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p>
                      <a:pPr algn="ctr"/>
                      <a:endParaRPr lang="es-MX" sz="700" dirty="0" smtClean="0">
                        <a:solidFill>
                          <a:schemeClr val="bg1"/>
                        </a:solidFill>
                      </a:endParaRPr>
                    </a:p>
                    <a:p>
                      <a:pPr algn="ctr"/>
                      <a:endParaRPr lang="es-MX" sz="700" dirty="0">
                        <a:solidFill>
                          <a:schemeClr val="bg1"/>
                        </a:solidFill>
                      </a:endParaRPr>
                    </a:p>
                  </a:txBody>
                  <a:tcPr marL="91443" marR="91443" marT="45690" marB="45690" anchor="ctr">
                    <a:solidFill>
                      <a:schemeClr val="accent4">
                        <a:lumMod val="75000"/>
                      </a:schemeClr>
                    </a:solidFill>
                  </a:tcPr>
                </a:tc>
                <a:tc>
                  <a:txBody>
                    <a:bodyPr/>
                    <a:lstStyle/>
                    <a:p>
                      <a:pPr algn="ctr"/>
                      <a:r>
                        <a:rPr lang="es-MX" sz="700" dirty="0" smtClean="0"/>
                        <a:t>CASA HOGAR DEL SOL</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PROLONGACIÓN CHAPULTEPEC S/N COL. LAS VEGAS</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01-782-111-17-46</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C. CLEOPATRA</a:t>
                      </a:r>
                      <a:r>
                        <a:rPr lang="es-MX" sz="700" baseline="0" dirty="0" smtClean="0"/>
                        <a:t> IZAGUIRRE ROMERO</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22</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5</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4</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0</a:t>
                      </a:r>
                      <a:endParaRPr lang="es-MX" sz="700" dirty="0"/>
                    </a:p>
                  </a:txBody>
                  <a:tcPr marL="91443" marR="91443" marT="45690" marB="45690" anchor="ctr">
                    <a:solidFill>
                      <a:schemeClr val="accent4">
                        <a:lumMod val="20000"/>
                        <a:lumOff val="80000"/>
                      </a:schemeClr>
                    </a:solidFill>
                  </a:tcPr>
                </a:tc>
              </a:tr>
              <a:tr h="259971">
                <a:tc>
                  <a:txBody>
                    <a:bodyPr/>
                    <a:lstStyle/>
                    <a:p>
                      <a:pPr algn="ctr"/>
                      <a:endParaRPr lang="es-MX" sz="700" dirty="0">
                        <a:solidFill>
                          <a:schemeClr val="bg1"/>
                        </a:solidFill>
                      </a:endParaRPr>
                    </a:p>
                  </a:txBody>
                  <a:tcPr marL="91443" marR="91443" marT="45690" marB="45690" anchor="ctr">
                    <a:solidFill>
                      <a:schemeClr val="accent4">
                        <a:lumMod val="75000"/>
                      </a:schemeClr>
                    </a:solidFill>
                  </a:tcPr>
                </a:tc>
                <a:tc>
                  <a:txBody>
                    <a:bodyPr/>
                    <a:lstStyle/>
                    <a:p>
                      <a:pPr algn="ctr"/>
                      <a:endParaRPr lang="es-MX" sz="700" dirty="0">
                        <a:solidFill>
                          <a:schemeClr val="bg1"/>
                        </a:solidFill>
                      </a:endParaRPr>
                    </a:p>
                  </a:txBody>
                  <a:tcPr marL="91443" marR="91443" marT="45690" marB="45690" anchor="ctr">
                    <a:solidFill>
                      <a:schemeClr val="accent4">
                        <a:lumMod val="75000"/>
                      </a:schemeClr>
                    </a:solidFill>
                  </a:tcPr>
                </a:tc>
                <a:tc>
                  <a:txBody>
                    <a:bodyPr/>
                    <a:lstStyle/>
                    <a:p>
                      <a:pPr algn="ctr"/>
                      <a:r>
                        <a:rPr lang="es-MX" sz="1000" b="1" dirty="0" smtClean="0">
                          <a:solidFill>
                            <a:schemeClr val="tx1"/>
                          </a:solidFill>
                        </a:rPr>
                        <a:t>TUXPAN</a:t>
                      </a:r>
                      <a:endParaRPr lang="es-MX" sz="1000" b="1" dirty="0">
                        <a:solidFill>
                          <a:schemeClr val="tx1"/>
                        </a:solidFill>
                      </a:endParaRPr>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c>
                  <a:txBody>
                    <a:bodyPr/>
                    <a:lstStyle/>
                    <a:p>
                      <a:pPr algn="ctr"/>
                      <a:endParaRPr lang="es-MX" sz="700" dirty="0"/>
                    </a:p>
                  </a:txBody>
                  <a:tcPr marL="91443" marR="91443" marT="45690" marB="45690" anchor="ctr">
                    <a:solidFill>
                      <a:schemeClr val="accent4">
                        <a:lumMod val="60000"/>
                        <a:lumOff val="40000"/>
                      </a:schemeClr>
                    </a:solidFill>
                  </a:tcPr>
                </a:tc>
              </a:tr>
              <a:tr h="518155">
                <a:tc>
                  <a:txBody>
                    <a:bodyPr/>
                    <a:lstStyle/>
                    <a:p>
                      <a:pPr algn="ctr"/>
                      <a:r>
                        <a:rPr lang="es-MX" sz="700" dirty="0" smtClean="0">
                          <a:solidFill>
                            <a:schemeClr val="bg1"/>
                          </a:solidFill>
                        </a:rPr>
                        <a:t>8</a:t>
                      </a:r>
                      <a:endParaRPr lang="es-MX" sz="700" dirty="0">
                        <a:solidFill>
                          <a:schemeClr val="bg1"/>
                        </a:solidFill>
                      </a:endParaRPr>
                    </a:p>
                  </a:txBody>
                  <a:tcPr marL="91443" marR="91443" marT="45690" marB="45690" anchor="ctr">
                    <a:solidFill>
                      <a:schemeClr val="accent4">
                        <a:lumMod val="75000"/>
                      </a:schemeClr>
                    </a:solidFill>
                  </a:tcPr>
                </a:tc>
                <a:tc>
                  <a:txBody>
                    <a:bodyPr/>
                    <a:lstStyle/>
                    <a:p>
                      <a:pPr algn="ctr"/>
                      <a:r>
                        <a:rPr lang="es-MX" sz="700" dirty="0" smtClean="0">
                          <a:solidFill>
                            <a:schemeClr val="bg1"/>
                          </a:solidFill>
                        </a:rPr>
                        <a:t>PÚBLICO</a:t>
                      </a:r>
                      <a:r>
                        <a:rPr lang="es-MX" sz="700" baseline="0" dirty="0" smtClean="0">
                          <a:solidFill>
                            <a:schemeClr val="bg1"/>
                          </a:solidFill>
                        </a:rPr>
                        <a:t> </a:t>
                      </a:r>
                      <a:endParaRPr lang="es-MX" sz="700" dirty="0">
                        <a:solidFill>
                          <a:schemeClr val="bg1"/>
                        </a:solidFill>
                      </a:endParaRPr>
                    </a:p>
                  </a:txBody>
                  <a:tcPr marL="91443" marR="91443" marT="45690" marB="45690" anchor="ctr">
                    <a:solidFill>
                      <a:schemeClr val="accent4">
                        <a:lumMod val="75000"/>
                      </a:schemeClr>
                    </a:solidFill>
                  </a:tcPr>
                </a:tc>
                <a:tc>
                  <a:txBody>
                    <a:bodyPr/>
                    <a:lstStyle/>
                    <a:p>
                      <a:pPr algn="ctr"/>
                      <a:r>
                        <a:rPr lang="es-MX" sz="700" dirty="0" smtClean="0"/>
                        <a:t>ESTANCIA</a:t>
                      </a:r>
                      <a:r>
                        <a:rPr lang="es-MX" sz="700" baseline="0" dirty="0" smtClean="0"/>
                        <a:t> TEMPORAL DIF </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CALLE DEMETRIO S/N COL. JARDINES DE TUXPAN</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01-783-834-04-41                                                 01-783-834-92-63</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DRA. NORMA ANGÉLICA VÁSQUEZ</a:t>
                      </a:r>
                      <a:r>
                        <a:rPr lang="es-MX" sz="700" baseline="0" dirty="0" smtClean="0"/>
                        <a:t> AGUILAR</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20</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4</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6</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2</a:t>
                      </a:r>
                      <a:endParaRPr lang="es-MX" sz="700" dirty="0"/>
                    </a:p>
                  </a:txBody>
                  <a:tcPr marL="91443" marR="91443" marT="45690" marB="45690" anchor="ctr">
                    <a:solidFill>
                      <a:schemeClr val="accent4">
                        <a:lumMod val="20000"/>
                        <a:lumOff val="80000"/>
                      </a:schemeClr>
                    </a:solidFill>
                  </a:tcPr>
                </a:tc>
                <a:tc>
                  <a:txBody>
                    <a:bodyPr/>
                    <a:lstStyle/>
                    <a:p>
                      <a:pPr algn="ctr"/>
                      <a:r>
                        <a:rPr lang="es-MX" sz="700" dirty="0" smtClean="0"/>
                        <a:t>2</a:t>
                      </a:r>
                      <a:endParaRPr lang="es-MX" sz="700" dirty="0"/>
                    </a:p>
                  </a:txBody>
                  <a:tcPr marL="91443" marR="91443" marT="45690" marB="45690" anchor="ctr">
                    <a:solidFill>
                      <a:schemeClr val="accent4">
                        <a:lumMod val="20000"/>
                        <a:lumOff val="80000"/>
                      </a:schemeClr>
                    </a:solidFill>
                  </a:tcPr>
                </a:tc>
              </a:tr>
              <a:tr h="250571">
                <a:tc>
                  <a:txBody>
                    <a:bodyPr/>
                    <a:lstStyle/>
                    <a:p>
                      <a:pPr algn="ctr"/>
                      <a:endParaRPr lang="es-MX" sz="700" dirty="0">
                        <a:solidFill>
                          <a:schemeClr val="bg1"/>
                        </a:solidFill>
                      </a:endParaRPr>
                    </a:p>
                  </a:txBody>
                  <a:tcPr marL="91432" marR="91432" marT="45734" marB="45734" anchor="ctr">
                    <a:solidFill>
                      <a:schemeClr val="accent4">
                        <a:lumMod val="75000"/>
                      </a:schemeClr>
                    </a:solidFill>
                  </a:tcPr>
                </a:tc>
                <a:tc>
                  <a:txBody>
                    <a:bodyPr/>
                    <a:lstStyle/>
                    <a:p>
                      <a:pPr algn="ctr"/>
                      <a:endParaRPr lang="es-MX" sz="700" dirty="0">
                        <a:solidFill>
                          <a:schemeClr val="bg1"/>
                        </a:solidFill>
                      </a:endParaRPr>
                    </a:p>
                  </a:txBody>
                  <a:tcPr marL="91432" marR="91432" marT="45734" marB="45734" anchor="ctr">
                    <a:solidFill>
                      <a:schemeClr val="accent4">
                        <a:lumMod val="75000"/>
                      </a:schemeClr>
                    </a:solidFill>
                  </a:tcPr>
                </a:tc>
                <a:tc>
                  <a:txBody>
                    <a:bodyPr/>
                    <a:lstStyle/>
                    <a:p>
                      <a:pPr algn="ctr"/>
                      <a:r>
                        <a:rPr lang="es-MX" sz="1000" b="1" dirty="0" smtClean="0">
                          <a:solidFill>
                            <a:schemeClr val="tx1"/>
                          </a:solidFill>
                        </a:rPr>
                        <a:t>VERACRUZ</a:t>
                      </a:r>
                      <a:endParaRPr lang="es-MX" sz="1000" b="1"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c>
                  <a:txBody>
                    <a:bodyPr/>
                    <a:lstStyle/>
                    <a:p>
                      <a:pPr algn="ctr"/>
                      <a:endParaRPr lang="es-MX" sz="700" dirty="0">
                        <a:solidFill>
                          <a:schemeClr val="tx1"/>
                        </a:solidFill>
                      </a:endParaRPr>
                    </a:p>
                  </a:txBody>
                  <a:tcPr marL="91432" marR="91432" marT="45734" marB="45734" anchor="ctr">
                    <a:solidFill>
                      <a:schemeClr val="accent4">
                        <a:lumMod val="60000"/>
                        <a:lumOff val="40000"/>
                      </a:schemeClr>
                    </a:solidFill>
                  </a:tcPr>
                </a:tc>
              </a:tr>
              <a:tr h="359988">
                <a:tc>
                  <a:txBody>
                    <a:bodyPr/>
                    <a:lstStyle/>
                    <a:p>
                      <a:pPr algn="ctr"/>
                      <a:r>
                        <a:rPr lang="es-MX" sz="700" dirty="0" smtClean="0">
                          <a:solidFill>
                            <a:schemeClr val="bg1"/>
                          </a:solidFill>
                        </a:rPr>
                        <a:t>9</a:t>
                      </a:r>
                      <a:endParaRPr lang="es-MX" sz="700" dirty="0">
                        <a:solidFill>
                          <a:schemeClr val="bg1"/>
                        </a:solidFill>
                      </a:endParaRPr>
                    </a:p>
                  </a:txBody>
                  <a:tcPr marL="91432" marR="91432" marT="45734" marB="45734"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txBody>
                  <a:tcPr marL="91432" marR="91432" marT="45734" marB="45734" anchor="ctr">
                    <a:solidFill>
                      <a:schemeClr val="accent4">
                        <a:lumMod val="75000"/>
                      </a:schemeClr>
                    </a:solidFill>
                  </a:tcPr>
                </a:tc>
                <a:tc>
                  <a:txBody>
                    <a:bodyPr/>
                    <a:lstStyle/>
                    <a:p>
                      <a:pPr algn="ctr"/>
                      <a:r>
                        <a:rPr lang="es-MX" sz="700" dirty="0" smtClean="0">
                          <a:solidFill>
                            <a:schemeClr val="tx1"/>
                          </a:solidFill>
                        </a:rPr>
                        <a:t>CASA HOGAR “VIDA</a:t>
                      </a:r>
                      <a:r>
                        <a:rPr lang="es-MX" sz="700" baseline="0" dirty="0" smtClean="0">
                          <a:solidFill>
                            <a:schemeClr val="tx1"/>
                          </a:solidFill>
                        </a:rPr>
                        <a:t> NUEVA”</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CAMPESTRE S/N FRACC. LAS GRANJAS VERACRUZ, VER.</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 01-22-99 2-00-10-04</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C. HERMELINDA</a:t>
                      </a:r>
                      <a:r>
                        <a:rPr lang="es-MX" sz="700" baseline="0" dirty="0" smtClean="0">
                          <a:solidFill>
                            <a:schemeClr val="tx1"/>
                          </a:solidFill>
                        </a:rPr>
                        <a:t>  HERNÁNDEZ SOLÍS</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60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16</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12</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2</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4</a:t>
                      </a:r>
                      <a:endParaRPr lang="es-MX" sz="700" dirty="0">
                        <a:solidFill>
                          <a:schemeClr val="tx1"/>
                        </a:solidFill>
                      </a:endParaRPr>
                    </a:p>
                  </a:txBody>
                  <a:tcPr marL="91432" marR="91432" marT="45734" marB="45734" anchor="ctr">
                    <a:solidFill>
                      <a:schemeClr val="accent4">
                        <a:lumMod val="20000"/>
                        <a:lumOff val="80000"/>
                      </a:schemeClr>
                    </a:solidFill>
                  </a:tcPr>
                </a:tc>
              </a:tr>
              <a:tr h="411550">
                <a:tc>
                  <a:txBody>
                    <a:bodyPr/>
                    <a:lstStyle/>
                    <a:p>
                      <a:pPr algn="ctr"/>
                      <a:r>
                        <a:rPr lang="es-MX" sz="700" dirty="0" smtClean="0">
                          <a:solidFill>
                            <a:schemeClr val="bg1"/>
                          </a:solidFill>
                        </a:rPr>
                        <a:t>10</a:t>
                      </a:r>
                      <a:endParaRPr lang="es-MX" sz="700" dirty="0">
                        <a:solidFill>
                          <a:schemeClr val="bg1"/>
                        </a:solidFill>
                      </a:endParaRPr>
                    </a:p>
                  </a:txBody>
                  <a:tcPr marL="91432" marR="91432" marT="45734" marB="45734"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txBody>
                  <a:tcPr marL="91432" marR="91432" marT="45734" marB="45734" anchor="ctr">
                    <a:solidFill>
                      <a:schemeClr val="accent4">
                        <a:lumMod val="75000"/>
                      </a:schemeClr>
                    </a:solidFill>
                  </a:tcPr>
                </a:tc>
                <a:tc>
                  <a:txBody>
                    <a:bodyPr/>
                    <a:lstStyle/>
                    <a:p>
                      <a:pPr algn="ctr"/>
                      <a:r>
                        <a:rPr lang="es-MX" sz="700" dirty="0" smtClean="0">
                          <a:solidFill>
                            <a:schemeClr val="tx1"/>
                          </a:solidFill>
                        </a:rPr>
                        <a:t>ALDEA EMILIA EXOME NIÑOS</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CERRO</a:t>
                      </a:r>
                      <a:r>
                        <a:rPr lang="es-MX" sz="700" baseline="0" dirty="0" smtClean="0">
                          <a:solidFill>
                            <a:schemeClr val="tx1"/>
                          </a:solidFill>
                        </a:rPr>
                        <a:t> DE MALACATEPEC ESQ.PARICUTÍN S/N FRACC. LOMAS DEL COYOL VERACRUZ, VER.</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01-229-9 72-11-42</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LIC. </a:t>
                      </a:r>
                      <a:r>
                        <a:rPr lang="es-MX" sz="700" baseline="0" dirty="0" smtClean="0">
                          <a:solidFill>
                            <a:schemeClr val="tx1"/>
                          </a:solidFill>
                        </a:rPr>
                        <a:t> IBIS DOMINGUEZ MALDONADO</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30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14</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18</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a:t>
                      </a:r>
                      <a:endParaRPr lang="es-MX" sz="700" dirty="0">
                        <a:solidFill>
                          <a:schemeClr val="tx1"/>
                        </a:solidFill>
                      </a:endParaRPr>
                    </a:p>
                  </a:txBody>
                  <a:tcPr marL="91432" marR="91432" marT="45734" marB="45734" anchor="ctr">
                    <a:solidFill>
                      <a:schemeClr val="accent4">
                        <a:lumMod val="20000"/>
                        <a:lumOff val="80000"/>
                      </a:schemeClr>
                    </a:solidFill>
                  </a:tcPr>
                </a:tc>
              </a:tr>
              <a:tr h="518243">
                <a:tc>
                  <a:txBody>
                    <a:bodyPr/>
                    <a:lstStyle/>
                    <a:p>
                      <a:pPr algn="ctr"/>
                      <a:r>
                        <a:rPr lang="es-MX" sz="700" dirty="0" smtClean="0">
                          <a:solidFill>
                            <a:schemeClr val="bg1"/>
                          </a:solidFill>
                        </a:rPr>
                        <a:t>11</a:t>
                      </a:r>
                      <a:endParaRPr lang="es-MX" sz="700" dirty="0">
                        <a:solidFill>
                          <a:schemeClr val="bg1"/>
                        </a:solidFill>
                      </a:endParaRPr>
                    </a:p>
                  </a:txBody>
                  <a:tcPr marL="91432" marR="91432" marT="45734" marB="45734" anchor="ctr">
                    <a:solidFill>
                      <a:schemeClr val="accent4">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solidFill>
                            <a:schemeClr val="bg1"/>
                          </a:solidFill>
                        </a:rPr>
                        <a:t>PÚBLICO</a:t>
                      </a:r>
                    </a:p>
                  </a:txBody>
                  <a:tcPr marL="91432" marR="91432" marT="45734" marB="45734" anchor="ctr">
                    <a:solidFill>
                      <a:schemeClr val="accent4">
                        <a:lumMod val="75000"/>
                      </a:schemeClr>
                    </a:solidFill>
                  </a:tcPr>
                </a:tc>
                <a:tc>
                  <a:txBody>
                    <a:bodyPr/>
                    <a:lstStyle/>
                    <a:p>
                      <a:pPr algn="ctr"/>
                      <a:r>
                        <a:rPr lang="es-MX" sz="700" dirty="0" smtClean="0">
                          <a:solidFill>
                            <a:schemeClr val="tx1"/>
                          </a:solidFill>
                        </a:rPr>
                        <a:t>ALDEA EMILIA EXOME NIÑAS</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CALLE 16 S/N ENTRE CORTÉS Y ECHEVERRÍA COL. POCITOS Y RIVERA LA CUMBRE VERACRUZ, VER.</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01-229-972-10-21</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 LIC.</a:t>
                      </a:r>
                      <a:r>
                        <a:rPr lang="es-MX" sz="700" baseline="0" dirty="0" smtClean="0">
                          <a:solidFill>
                            <a:schemeClr val="tx1"/>
                          </a:solidFill>
                        </a:rPr>
                        <a:t> BEATRIZ  OSEGUERA GUEVARA</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20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4</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20</a:t>
                      </a:r>
                      <a:endParaRPr lang="es-MX" sz="700" dirty="0">
                        <a:solidFill>
                          <a:schemeClr val="tx1"/>
                        </a:solidFill>
                      </a:endParaRPr>
                    </a:p>
                  </a:txBody>
                  <a:tcPr marL="91432" marR="91432" marT="45734" marB="45734" anchor="ctr">
                    <a:solidFill>
                      <a:schemeClr val="accent4">
                        <a:lumMod val="20000"/>
                        <a:lumOff val="80000"/>
                      </a:schemeClr>
                    </a:solidFill>
                  </a:tcPr>
                </a:tc>
                <a:tc>
                  <a:txBody>
                    <a:bodyPr/>
                    <a:lstStyle/>
                    <a:p>
                      <a:pPr algn="ctr"/>
                      <a:r>
                        <a:rPr lang="es-MX" sz="700" dirty="0" smtClean="0">
                          <a:solidFill>
                            <a:schemeClr val="tx1"/>
                          </a:solidFill>
                        </a:rPr>
                        <a:t>1</a:t>
                      </a:r>
                      <a:endParaRPr lang="es-MX" sz="700" dirty="0">
                        <a:solidFill>
                          <a:schemeClr val="tx1"/>
                        </a:solidFill>
                      </a:endParaRPr>
                    </a:p>
                  </a:txBody>
                  <a:tcPr marL="91432" marR="91432" marT="45734" marB="45734" anchor="ctr">
                    <a:solidFill>
                      <a:schemeClr val="accent4">
                        <a:lumMod val="20000"/>
                        <a:lumOff val="80000"/>
                      </a:schemeClr>
                    </a:solidFill>
                  </a:tcPr>
                </a:tc>
              </a:tr>
            </a:tbl>
          </a:graphicData>
        </a:graphic>
      </p:graphicFrame>
      <p:sp>
        <p:nvSpPr>
          <p:cNvPr id="4" name="3 Título"/>
          <p:cNvSpPr txBox="1">
            <a:spLocks/>
          </p:cNvSpPr>
          <p:nvPr/>
        </p:nvSpPr>
        <p:spPr>
          <a:xfrm>
            <a:off x="23399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nvGraphicFramePr>
        <p:xfrm>
          <a:off x="176213" y="1981200"/>
          <a:ext cx="8785223" cy="1727201"/>
        </p:xfrm>
        <a:graphic>
          <a:graphicData uri="http://schemas.openxmlformats.org/drawingml/2006/table">
            <a:tbl>
              <a:tblPr firstRow="1" bandRow="1">
                <a:tableStyleId>{5C22544A-7EE6-4342-B048-85BDC9FD1C3A}</a:tableStyleId>
              </a:tblPr>
              <a:tblGrid>
                <a:gridCol w="290419"/>
                <a:gridCol w="573700"/>
                <a:gridCol w="1007643"/>
                <a:gridCol w="1500653"/>
                <a:gridCol w="749425"/>
                <a:gridCol w="1061686"/>
                <a:gridCol w="686973"/>
                <a:gridCol w="437164"/>
                <a:gridCol w="562069"/>
                <a:gridCol w="1051370"/>
                <a:gridCol w="864121"/>
              </a:tblGrid>
              <a:tr h="411400">
                <a:tc>
                  <a:txBody>
                    <a:bodyPr/>
                    <a:lstStyle/>
                    <a:p>
                      <a:pPr algn="ctr"/>
                      <a:r>
                        <a:rPr lang="es-MX" sz="700" dirty="0" smtClean="0"/>
                        <a:t>No</a:t>
                      </a:r>
                    </a:p>
                  </a:txBody>
                  <a:tcPr marL="91443" marR="91443" marT="45667" marB="45667">
                    <a:solidFill>
                      <a:schemeClr val="accent4">
                        <a:lumMod val="75000"/>
                      </a:schemeClr>
                    </a:solidFill>
                  </a:tcPr>
                </a:tc>
                <a:tc>
                  <a:txBody>
                    <a:bodyPr/>
                    <a:lstStyle/>
                    <a:p>
                      <a:pPr algn="ctr"/>
                      <a:r>
                        <a:rPr lang="es-MX" sz="700" dirty="0" smtClean="0"/>
                        <a:t>PRIVADO/PÚBLICO</a:t>
                      </a:r>
                      <a:endParaRPr lang="es-MX" sz="700" dirty="0"/>
                    </a:p>
                  </a:txBody>
                  <a:tcPr marL="91443" marR="91443" marT="45667" marB="45667">
                    <a:solidFill>
                      <a:schemeClr val="accent4">
                        <a:lumMod val="75000"/>
                      </a:schemeClr>
                    </a:solidFill>
                  </a:tcPr>
                </a:tc>
                <a:tc>
                  <a:txBody>
                    <a:bodyPr/>
                    <a:lstStyle/>
                    <a:p>
                      <a:pPr algn="ctr"/>
                      <a:r>
                        <a:rPr lang="es-MX" sz="700" dirty="0" smtClean="0"/>
                        <a:t>MUNICIPIO Y NOMBRE DEL CENTRO</a:t>
                      </a:r>
                    </a:p>
                  </a:txBody>
                  <a:tcPr marL="91443" marR="91443" marT="45667" marB="45667">
                    <a:solidFill>
                      <a:schemeClr val="accent4">
                        <a:lumMod val="75000"/>
                      </a:schemeClr>
                    </a:solidFill>
                  </a:tcPr>
                </a:tc>
                <a:tc>
                  <a:txBody>
                    <a:bodyPr/>
                    <a:lstStyle/>
                    <a:p>
                      <a:pPr algn="ctr"/>
                      <a:r>
                        <a:rPr lang="es-MX" sz="700" dirty="0" smtClean="0"/>
                        <a:t>DIRECCIÓN</a:t>
                      </a:r>
                      <a:endParaRPr lang="es-MX" sz="700" dirty="0"/>
                    </a:p>
                  </a:txBody>
                  <a:tcPr marL="91443" marR="91443" marT="45667" marB="45667">
                    <a:solidFill>
                      <a:schemeClr val="accent4">
                        <a:lumMod val="75000"/>
                      </a:schemeClr>
                    </a:solidFill>
                  </a:tcPr>
                </a:tc>
                <a:tc>
                  <a:txBody>
                    <a:bodyPr/>
                    <a:lstStyle/>
                    <a:p>
                      <a:pPr algn="ctr"/>
                      <a:r>
                        <a:rPr lang="es-MX" sz="700" dirty="0" smtClean="0"/>
                        <a:t>TELÉFONO</a:t>
                      </a:r>
                      <a:endParaRPr lang="es-MX" sz="700" dirty="0"/>
                    </a:p>
                  </a:txBody>
                  <a:tcPr marL="91443" marR="91443" marT="45667" marB="45667">
                    <a:solidFill>
                      <a:schemeClr val="accent4">
                        <a:lumMod val="75000"/>
                      </a:schemeClr>
                    </a:solidFill>
                  </a:tcPr>
                </a:tc>
                <a:tc>
                  <a:txBody>
                    <a:bodyPr/>
                    <a:lstStyle/>
                    <a:p>
                      <a:pPr algn="ctr"/>
                      <a:r>
                        <a:rPr lang="es-MX" sz="700" dirty="0" smtClean="0"/>
                        <a:t>RESPONSABLE</a:t>
                      </a:r>
                      <a:endParaRPr lang="es-MX" sz="700" dirty="0"/>
                    </a:p>
                  </a:txBody>
                  <a:tcPr marL="91443" marR="91443" marT="45667" marB="45667">
                    <a:solidFill>
                      <a:schemeClr val="accent4">
                        <a:lumMod val="75000"/>
                      </a:schemeClr>
                    </a:solidFill>
                  </a:tcPr>
                </a:tc>
                <a:tc>
                  <a:txBody>
                    <a:bodyPr/>
                    <a:lstStyle/>
                    <a:p>
                      <a:pPr algn="ctr"/>
                      <a:r>
                        <a:rPr lang="es-MX" sz="700" dirty="0" smtClean="0"/>
                        <a:t>CAPACIDAD</a:t>
                      </a:r>
                      <a:endParaRPr lang="es-MX" sz="700" dirty="0"/>
                    </a:p>
                  </a:txBody>
                  <a:tcPr marL="91443" marR="91443" marT="45667" marB="45667">
                    <a:solidFill>
                      <a:schemeClr val="accent4">
                        <a:lumMod val="75000"/>
                      </a:schemeClr>
                    </a:solidFill>
                  </a:tcPr>
                </a:tc>
                <a:tc>
                  <a:txBody>
                    <a:bodyPr/>
                    <a:lstStyle/>
                    <a:p>
                      <a:pPr algn="ctr"/>
                      <a:r>
                        <a:rPr lang="es-MX" sz="700" dirty="0" smtClean="0"/>
                        <a:t>NIÑOS</a:t>
                      </a:r>
                      <a:endParaRPr lang="es-MX" sz="700" dirty="0"/>
                    </a:p>
                  </a:txBody>
                  <a:tcPr marL="91443" marR="91443" marT="45667" marB="45667">
                    <a:solidFill>
                      <a:schemeClr val="accent4">
                        <a:lumMod val="75000"/>
                      </a:schemeClr>
                    </a:solidFill>
                  </a:tcPr>
                </a:tc>
                <a:tc>
                  <a:txBody>
                    <a:bodyPr/>
                    <a:lstStyle/>
                    <a:p>
                      <a:pPr algn="ctr"/>
                      <a:r>
                        <a:rPr lang="es-MX" sz="700" dirty="0" smtClean="0"/>
                        <a:t>NIÑAS</a:t>
                      </a:r>
                      <a:endParaRPr lang="es-MX" sz="700" dirty="0"/>
                    </a:p>
                  </a:txBody>
                  <a:tcPr marL="91443" marR="91443" marT="45667" marB="45667">
                    <a:solidFill>
                      <a:schemeClr val="accent4">
                        <a:lumMod val="75000"/>
                      </a:schemeClr>
                    </a:solidFill>
                  </a:tcPr>
                </a:tc>
                <a:tc>
                  <a:txBody>
                    <a:bodyPr/>
                    <a:lstStyle/>
                    <a:p>
                      <a:pPr algn="ctr"/>
                      <a:r>
                        <a:rPr lang="es-MX" sz="700" dirty="0" smtClean="0"/>
                        <a:t>ADOLESCENTES</a:t>
                      </a:r>
                      <a:endParaRPr lang="es-MX" sz="700" dirty="0"/>
                    </a:p>
                  </a:txBody>
                  <a:tcPr marL="91443" marR="91443" marT="45667" marB="45667">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667" marB="45667">
                    <a:solidFill>
                      <a:schemeClr val="accent4">
                        <a:lumMod val="75000"/>
                      </a:schemeClr>
                    </a:solidFill>
                  </a:tcPr>
                </a:tc>
              </a:tr>
              <a:tr h="464968">
                <a:tc>
                  <a:txBody>
                    <a:bodyPr/>
                    <a:lstStyle/>
                    <a:p>
                      <a:pPr algn="ctr"/>
                      <a:endParaRPr lang="es-MX" sz="700" dirty="0">
                        <a:solidFill>
                          <a:schemeClr val="bg1"/>
                        </a:solidFill>
                      </a:endParaRPr>
                    </a:p>
                  </a:txBody>
                  <a:tcPr marL="91432" marR="91432" marT="45711" marB="45711">
                    <a:solidFill>
                      <a:schemeClr val="accent4">
                        <a:lumMod val="75000"/>
                      </a:schemeClr>
                    </a:solidFill>
                  </a:tcPr>
                </a:tc>
                <a:tc>
                  <a:txBody>
                    <a:bodyPr/>
                    <a:lstStyle/>
                    <a:p>
                      <a:pPr algn="ctr"/>
                      <a:endParaRPr lang="es-MX" sz="700" dirty="0">
                        <a:solidFill>
                          <a:schemeClr val="bg1"/>
                        </a:solidFill>
                      </a:endParaRPr>
                    </a:p>
                  </a:txBody>
                  <a:tcPr marL="91432" marR="91432" marT="45711" marB="45711">
                    <a:solidFill>
                      <a:schemeClr val="accent4">
                        <a:lumMod val="75000"/>
                      </a:schemeClr>
                    </a:solidFill>
                  </a:tcPr>
                </a:tc>
                <a:tc>
                  <a:txBody>
                    <a:bodyPr/>
                    <a:lstStyle/>
                    <a:p>
                      <a:pPr algn="ctr"/>
                      <a:r>
                        <a:rPr lang="es-MX" sz="1000" b="1" dirty="0" smtClean="0">
                          <a:solidFill>
                            <a:schemeClr val="tx1"/>
                          </a:solidFill>
                        </a:rPr>
                        <a:t>XALAPA</a:t>
                      </a:r>
                      <a:endParaRPr lang="es-MX" sz="1000" b="1"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c>
                  <a:txBody>
                    <a:bodyPr/>
                    <a:lstStyle/>
                    <a:p>
                      <a:pPr algn="l"/>
                      <a:endParaRPr lang="es-MX" sz="700" dirty="0">
                        <a:solidFill>
                          <a:schemeClr val="tx1"/>
                        </a:solidFill>
                      </a:endParaRPr>
                    </a:p>
                  </a:txBody>
                  <a:tcPr marL="91432" marR="91432" marT="45711" marB="45711">
                    <a:solidFill>
                      <a:schemeClr val="accent4">
                        <a:lumMod val="40000"/>
                        <a:lumOff val="60000"/>
                      </a:schemeClr>
                    </a:solidFill>
                  </a:tcPr>
                </a:tc>
              </a:tr>
              <a:tr h="411488">
                <a:tc>
                  <a:txBody>
                    <a:bodyPr/>
                    <a:lstStyle/>
                    <a:p>
                      <a:pPr algn="ctr"/>
                      <a:r>
                        <a:rPr lang="es-MX" sz="700" dirty="0" smtClean="0">
                          <a:solidFill>
                            <a:schemeClr val="bg1"/>
                          </a:solidFill>
                        </a:rPr>
                        <a:t>12</a:t>
                      </a:r>
                      <a:endParaRPr lang="es-MX" sz="700" dirty="0">
                        <a:solidFill>
                          <a:schemeClr val="bg1"/>
                        </a:solidFill>
                      </a:endParaRPr>
                    </a:p>
                  </a:txBody>
                  <a:tcPr marL="91432" marR="91432" marT="45711" marB="45711">
                    <a:solidFill>
                      <a:schemeClr val="accent4">
                        <a:lumMod val="75000"/>
                      </a:schemeClr>
                    </a:solidFill>
                  </a:tcPr>
                </a:tc>
                <a:tc>
                  <a:txBody>
                    <a:bodyPr/>
                    <a:lstStyle/>
                    <a:p>
                      <a:pPr algn="ctr"/>
                      <a:r>
                        <a:rPr lang="es-MX" sz="700" dirty="0" smtClean="0">
                          <a:solidFill>
                            <a:schemeClr val="bg1"/>
                          </a:solidFill>
                        </a:rPr>
                        <a:t>PÚBLICO</a:t>
                      </a:r>
                      <a:endParaRPr lang="es-MX" sz="700" dirty="0">
                        <a:solidFill>
                          <a:schemeClr val="bg1"/>
                        </a:solidFill>
                      </a:endParaRPr>
                    </a:p>
                  </a:txBody>
                  <a:tcPr marL="91432" marR="91432" marT="45711" marB="45711">
                    <a:solidFill>
                      <a:schemeClr val="accent4">
                        <a:lumMod val="75000"/>
                      </a:schemeClr>
                    </a:solidFill>
                  </a:tcPr>
                </a:tc>
                <a:tc>
                  <a:txBody>
                    <a:bodyPr/>
                    <a:lstStyle/>
                    <a:p>
                      <a:pPr algn="ctr"/>
                      <a:r>
                        <a:rPr lang="es-MX" sz="700" b="0" dirty="0" smtClean="0">
                          <a:solidFill>
                            <a:schemeClr val="tx1"/>
                          </a:solidFill>
                        </a:rPr>
                        <a:t>ALDEA</a:t>
                      </a:r>
                      <a:r>
                        <a:rPr lang="es-MX" sz="700" b="0" baseline="0" dirty="0" smtClean="0">
                          <a:solidFill>
                            <a:schemeClr val="tx1"/>
                          </a:solidFill>
                        </a:rPr>
                        <a:t> MECED</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JUSTINO SARMIENTO NO. S/N. ESQUINA SERDÁN COL. JUAN DE LA LUZ ENRÍQUEZ</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01-22-840-99-64</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DIR.AMANDA</a:t>
                      </a:r>
                      <a:r>
                        <a:rPr lang="es-MX" sz="700" b="0" baseline="0" dirty="0" smtClean="0">
                          <a:solidFill>
                            <a:schemeClr val="tx1"/>
                          </a:solidFill>
                        </a:rPr>
                        <a:t> VALDÉZ </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40</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a:solidFill>
                            <a:schemeClr val="tx1"/>
                          </a:solidFill>
                        </a:rPr>
                        <a:t>0</a:t>
                      </a:r>
                      <a:endParaRPr lang="es-MX" sz="700" b="0" dirty="0" smtClean="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0</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3</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1</a:t>
                      </a:r>
                      <a:endParaRPr lang="es-MX" sz="700" b="0" dirty="0">
                        <a:solidFill>
                          <a:schemeClr val="tx1"/>
                        </a:solidFill>
                      </a:endParaRPr>
                    </a:p>
                  </a:txBody>
                  <a:tcPr marL="91432" marR="91432" marT="45711" marB="45711">
                    <a:solidFill>
                      <a:schemeClr val="accent4">
                        <a:lumMod val="20000"/>
                        <a:lumOff val="80000"/>
                      </a:schemeClr>
                    </a:solidFill>
                  </a:tcPr>
                </a:tc>
              </a:tr>
              <a:tr h="439345">
                <a:tc>
                  <a:txBody>
                    <a:bodyPr/>
                    <a:lstStyle/>
                    <a:p>
                      <a:pPr algn="ctr"/>
                      <a:r>
                        <a:rPr lang="es-MX" sz="700" dirty="0" smtClean="0">
                          <a:solidFill>
                            <a:schemeClr val="bg1"/>
                          </a:solidFill>
                        </a:rPr>
                        <a:t>13</a:t>
                      </a:r>
                      <a:endParaRPr lang="es-MX" sz="700" dirty="0">
                        <a:solidFill>
                          <a:schemeClr val="bg1"/>
                        </a:solidFill>
                      </a:endParaRPr>
                    </a:p>
                  </a:txBody>
                  <a:tcPr marL="91432" marR="91432" marT="45711" marB="45711">
                    <a:solidFill>
                      <a:schemeClr val="accent4">
                        <a:lumMod val="75000"/>
                      </a:schemeClr>
                    </a:solidFill>
                  </a:tcPr>
                </a:tc>
                <a:tc>
                  <a:txBody>
                    <a:bodyPr/>
                    <a:lstStyle/>
                    <a:p>
                      <a:pPr algn="ctr"/>
                      <a:r>
                        <a:rPr lang="es-MX" sz="700" dirty="0" smtClean="0">
                          <a:solidFill>
                            <a:schemeClr val="bg1"/>
                          </a:solidFill>
                        </a:rPr>
                        <a:t>PÚBLICO</a:t>
                      </a:r>
                      <a:endParaRPr lang="es-MX" sz="700" dirty="0">
                        <a:solidFill>
                          <a:schemeClr val="bg1"/>
                        </a:solidFill>
                      </a:endParaRPr>
                    </a:p>
                  </a:txBody>
                  <a:tcPr marL="91432" marR="91432" marT="45711" marB="45711">
                    <a:solidFill>
                      <a:schemeClr val="accent4">
                        <a:lumMod val="75000"/>
                      </a:schemeClr>
                    </a:solidFill>
                  </a:tcPr>
                </a:tc>
                <a:tc>
                  <a:txBody>
                    <a:bodyPr/>
                    <a:lstStyle/>
                    <a:p>
                      <a:pPr algn="ctr"/>
                      <a:r>
                        <a:rPr lang="es-MX" sz="700" b="0" dirty="0" smtClean="0">
                          <a:solidFill>
                            <a:schemeClr val="tx1"/>
                          </a:solidFill>
                        </a:rPr>
                        <a:t>CONECALLI</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KM 2.5 CARRETERA ANTIGUA A COATEPEC</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01 228 817 0708</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DIR. EMMA</a:t>
                      </a:r>
                      <a:r>
                        <a:rPr lang="es-MX" sz="700" b="0" baseline="0" dirty="0" smtClean="0">
                          <a:solidFill>
                            <a:schemeClr val="tx1"/>
                          </a:solidFill>
                        </a:rPr>
                        <a:t> KURI GALVÁN</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200</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62</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51</a:t>
                      </a:r>
                    </a:p>
                    <a:p>
                      <a:pPr algn="ct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17</a:t>
                      </a:r>
                      <a:endParaRPr lang="es-MX" sz="700" b="0" dirty="0">
                        <a:solidFill>
                          <a:schemeClr val="tx1"/>
                        </a:solidFill>
                      </a:endParaRPr>
                    </a:p>
                  </a:txBody>
                  <a:tcPr marL="91432" marR="91432" marT="45711" marB="45711">
                    <a:solidFill>
                      <a:schemeClr val="accent4">
                        <a:lumMod val="20000"/>
                        <a:lumOff val="80000"/>
                      </a:schemeClr>
                    </a:solidFill>
                  </a:tcPr>
                </a:tc>
                <a:tc>
                  <a:txBody>
                    <a:bodyPr/>
                    <a:lstStyle/>
                    <a:p>
                      <a:pPr algn="ctr"/>
                      <a:r>
                        <a:rPr lang="es-MX" sz="700" b="0" dirty="0" smtClean="0">
                          <a:solidFill>
                            <a:schemeClr val="tx1"/>
                          </a:solidFill>
                        </a:rPr>
                        <a:t>20</a:t>
                      </a:r>
                      <a:endParaRPr lang="es-MX" sz="700" b="0" dirty="0">
                        <a:solidFill>
                          <a:schemeClr val="tx1"/>
                        </a:solidFill>
                      </a:endParaRPr>
                    </a:p>
                  </a:txBody>
                  <a:tcPr marL="91432" marR="91432" marT="45711" marB="45711">
                    <a:solidFill>
                      <a:schemeClr val="accent4">
                        <a:lumMod val="20000"/>
                        <a:lumOff val="80000"/>
                      </a:schemeClr>
                    </a:solidFill>
                  </a:tcPr>
                </a:tc>
              </a:tr>
            </a:tbl>
          </a:graphicData>
        </a:graphic>
      </p:graphicFrame>
      <p:graphicFrame>
        <p:nvGraphicFramePr>
          <p:cNvPr id="4" name="3 Tabla"/>
          <p:cNvGraphicFramePr>
            <a:graphicFrameLocks noGrp="1"/>
          </p:cNvGraphicFramePr>
          <p:nvPr/>
        </p:nvGraphicFramePr>
        <p:xfrm>
          <a:off x="5364163" y="3554413"/>
          <a:ext cx="3600450" cy="1387475"/>
        </p:xfrm>
        <a:graphic>
          <a:graphicData uri="http://schemas.openxmlformats.org/drawingml/2006/table">
            <a:tbl>
              <a:tblPr firstRow="1" bandRow="1">
                <a:tableStyleId>{5C22544A-7EE6-4342-B048-85BDC9FD1C3A}</a:tableStyleId>
              </a:tblPr>
              <a:tblGrid>
                <a:gridCol w="720090"/>
                <a:gridCol w="432054"/>
                <a:gridCol w="576072"/>
                <a:gridCol w="1008126"/>
                <a:gridCol w="864108"/>
              </a:tblGrid>
              <a:tr h="411671">
                <a:tc>
                  <a:txBody>
                    <a:bodyPr/>
                    <a:lstStyle/>
                    <a:p>
                      <a:pPr algn="ctr"/>
                      <a:r>
                        <a:rPr lang="es-MX" sz="700" dirty="0" smtClean="0"/>
                        <a:t>CAPACIDAD</a:t>
                      </a:r>
                      <a:endParaRPr lang="es-MX" sz="700" dirty="0"/>
                    </a:p>
                  </a:txBody>
                  <a:tcPr marL="91441" marR="91441" marT="45751" marB="45751">
                    <a:solidFill>
                      <a:schemeClr val="accent4">
                        <a:lumMod val="50000"/>
                      </a:schemeClr>
                    </a:solidFill>
                  </a:tcPr>
                </a:tc>
                <a:tc>
                  <a:txBody>
                    <a:bodyPr/>
                    <a:lstStyle/>
                    <a:p>
                      <a:pPr algn="ctr"/>
                      <a:r>
                        <a:rPr lang="es-MX" sz="700" dirty="0" smtClean="0"/>
                        <a:t>TOTAL NIÑOS</a:t>
                      </a:r>
                      <a:endParaRPr lang="es-MX" sz="700" dirty="0"/>
                    </a:p>
                  </a:txBody>
                  <a:tcPr marL="91441" marR="91441" marT="45751" marB="45751">
                    <a:solidFill>
                      <a:schemeClr val="accent4">
                        <a:lumMod val="50000"/>
                      </a:schemeClr>
                    </a:solidFill>
                  </a:tcPr>
                </a:tc>
                <a:tc>
                  <a:txBody>
                    <a:bodyPr/>
                    <a:lstStyle/>
                    <a:p>
                      <a:pPr algn="ctr"/>
                      <a:r>
                        <a:rPr lang="es-MX" sz="700" dirty="0" smtClean="0"/>
                        <a:t>TOTAL NIÑAS</a:t>
                      </a:r>
                      <a:endParaRPr lang="es-MX" sz="700" dirty="0"/>
                    </a:p>
                  </a:txBody>
                  <a:tcPr marL="91441" marR="91441" marT="45751" marB="45751">
                    <a:solidFill>
                      <a:schemeClr val="accent4">
                        <a:lumMod val="50000"/>
                      </a:schemeClr>
                    </a:solidFill>
                  </a:tcPr>
                </a:tc>
                <a:tc>
                  <a:txBody>
                    <a:bodyPr/>
                    <a:lstStyle/>
                    <a:p>
                      <a:pPr algn="ctr"/>
                      <a:r>
                        <a:rPr lang="es-MX" sz="700" dirty="0" smtClean="0"/>
                        <a:t>TOTAL ADOLESCENTES</a:t>
                      </a:r>
                      <a:endParaRPr lang="es-MX" sz="700" dirty="0"/>
                    </a:p>
                  </a:txBody>
                  <a:tcPr marL="91441" marR="91441" marT="45751" marB="45751">
                    <a:solidFill>
                      <a:schemeClr val="accent4">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700" dirty="0" smtClean="0"/>
                        <a:t>TOTAL MENORES</a:t>
                      </a:r>
                      <a:r>
                        <a:rPr lang="es-MX" sz="700" baseline="0" dirty="0" smtClean="0"/>
                        <a:t> CON ALGUNA DISCAPACIDAD</a:t>
                      </a:r>
                      <a:endParaRPr lang="es-MX" sz="700" dirty="0" smtClean="0"/>
                    </a:p>
                  </a:txBody>
                  <a:tcPr marL="91441" marR="91441" marT="45751" marB="45751">
                    <a:solidFill>
                      <a:schemeClr val="accent4">
                        <a:lumMod val="50000"/>
                      </a:schemeClr>
                    </a:solidFill>
                  </a:tcPr>
                </a:tc>
              </a:tr>
              <a:tr h="243963">
                <a:tc>
                  <a:txBody>
                    <a:bodyPr/>
                    <a:lstStyle/>
                    <a:p>
                      <a:pPr algn="ctr"/>
                      <a:r>
                        <a:rPr lang="es-MX" sz="1000" dirty="0" smtClean="0"/>
                        <a:t>546</a:t>
                      </a:r>
                      <a:endParaRPr lang="es-MX" sz="1000" dirty="0"/>
                    </a:p>
                  </a:txBody>
                  <a:tcPr marL="91441" marR="91441" marT="45751" marB="45751">
                    <a:solidFill>
                      <a:schemeClr val="accent4">
                        <a:lumMod val="20000"/>
                        <a:lumOff val="80000"/>
                      </a:schemeClr>
                    </a:solidFill>
                  </a:tcPr>
                </a:tc>
                <a:tc>
                  <a:txBody>
                    <a:bodyPr/>
                    <a:lstStyle/>
                    <a:p>
                      <a:pPr algn="ctr"/>
                      <a:r>
                        <a:rPr lang="es-MX" sz="1000" dirty="0" smtClean="0"/>
                        <a:t>123</a:t>
                      </a:r>
                      <a:endParaRPr lang="es-MX" sz="1000" dirty="0"/>
                    </a:p>
                  </a:txBody>
                  <a:tcPr marL="91441" marR="91441" marT="45751" marB="45751">
                    <a:solidFill>
                      <a:schemeClr val="accent4">
                        <a:lumMod val="20000"/>
                        <a:lumOff val="80000"/>
                      </a:schemeClr>
                    </a:solidFill>
                  </a:tcPr>
                </a:tc>
                <a:tc>
                  <a:txBody>
                    <a:bodyPr/>
                    <a:lstStyle/>
                    <a:p>
                      <a:pPr algn="ctr"/>
                      <a:r>
                        <a:rPr lang="es-MX" sz="1000" dirty="0" smtClean="0"/>
                        <a:t>101</a:t>
                      </a:r>
                    </a:p>
                  </a:txBody>
                  <a:tcPr marL="91441" marR="91441" marT="45751" marB="45751">
                    <a:solidFill>
                      <a:schemeClr val="accent4">
                        <a:lumMod val="20000"/>
                        <a:lumOff val="80000"/>
                      </a:schemeClr>
                    </a:solidFill>
                  </a:tcPr>
                </a:tc>
                <a:tc>
                  <a:txBody>
                    <a:bodyPr/>
                    <a:lstStyle/>
                    <a:p>
                      <a:pPr algn="ctr"/>
                      <a:r>
                        <a:rPr lang="es-MX" sz="1000" dirty="0" smtClean="0"/>
                        <a:t>83</a:t>
                      </a:r>
                      <a:endParaRPr lang="es-MX" sz="1000" dirty="0"/>
                    </a:p>
                  </a:txBody>
                  <a:tcPr marL="91441" marR="91441" marT="45751" marB="45751">
                    <a:solidFill>
                      <a:schemeClr val="accent4">
                        <a:lumMod val="20000"/>
                        <a:lumOff val="80000"/>
                      </a:schemeClr>
                    </a:solidFill>
                  </a:tcPr>
                </a:tc>
                <a:tc>
                  <a:txBody>
                    <a:bodyPr/>
                    <a:lstStyle/>
                    <a:p>
                      <a:pPr algn="ctr"/>
                      <a:r>
                        <a:rPr lang="es-MX" sz="1000" dirty="0" smtClean="0"/>
                        <a:t>33</a:t>
                      </a:r>
                      <a:endParaRPr lang="es-MX" sz="1000" dirty="0"/>
                    </a:p>
                  </a:txBody>
                  <a:tcPr marL="91441" marR="91441" marT="45751" marB="45751">
                    <a:solidFill>
                      <a:schemeClr val="accent4">
                        <a:lumMod val="20000"/>
                        <a:lumOff val="80000"/>
                      </a:schemeClr>
                    </a:solidFill>
                  </a:tcPr>
                </a:tc>
              </a:tr>
              <a:tr h="731841">
                <a:tc gridSpan="3">
                  <a:txBody>
                    <a:bodyPr/>
                    <a:lstStyle/>
                    <a:p>
                      <a:pPr algn="ctr"/>
                      <a:endParaRPr lang="es-MX" sz="700" dirty="0"/>
                    </a:p>
                  </a:txBody>
                  <a:tcPr marL="91441" marR="91441" marT="45751" marB="45751">
                    <a:solidFill>
                      <a:schemeClr val="accent2">
                        <a:lumMod val="40000"/>
                        <a:lumOff val="60000"/>
                      </a:schemeClr>
                    </a:solidFill>
                  </a:tcPr>
                </a:tc>
                <a:tc hMerge="1">
                  <a:txBody>
                    <a:bodyPr/>
                    <a:lstStyle/>
                    <a:p>
                      <a:pPr algn="ctr"/>
                      <a:endParaRPr lang="es-MX" sz="700" dirty="0"/>
                    </a:p>
                  </a:txBody>
                  <a:tcPr marL="91441" marR="91441" marT="45732" marB="45732">
                    <a:solidFill>
                      <a:schemeClr val="accent2">
                        <a:lumMod val="40000"/>
                        <a:lumOff val="60000"/>
                      </a:schemeClr>
                    </a:solidFill>
                  </a:tcPr>
                </a:tc>
                <a:tc hMerge="1">
                  <a:txBody>
                    <a:bodyPr/>
                    <a:lstStyle/>
                    <a:p>
                      <a:pPr algn="ctr"/>
                      <a:endParaRPr lang="es-MX" sz="700" dirty="0"/>
                    </a:p>
                  </a:txBody>
                  <a:tcPr marL="91441" marR="91441" marT="45732" marB="45732">
                    <a:solidFill>
                      <a:schemeClr val="accent2">
                        <a:lumMod val="40000"/>
                        <a:lumOff val="60000"/>
                      </a:schemeClr>
                    </a:solidFill>
                  </a:tcPr>
                </a:tc>
                <a:tc>
                  <a:txBody>
                    <a:bodyPr/>
                    <a:lstStyle/>
                    <a:p>
                      <a:pPr algn="ctr"/>
                      <a:r>
                        <a:rPr lang="es-MX" sz="700" dirty="0" smtClean="0">
                          <a:solidFill>
                            <a:schemeClr val="bg1"/>
                          </a:solidFill>
                        </a:rPr>
                        <a:t>TOTAL DE MENORES ALBERGADOS</a:t>
                      </a:r>
                      <a:r>
                        <a:rPr lang="es-MX" sz="700" baseline="0" dirty="0" smtClean="0">
                          <a:solidFill>
                            <a:schemeClr val="bg1"/>
                          </a:solidFill>
                        </a:rPr>
                        <a:t> EN  CENTROS ASISTENCIALES PARA MENORES DE  NATURALEZA PÚBLICA</a:t>
                      </a:r>
                      <a:endParaRPr lang="es-MX" sz="700" dirty="0">
                        <a:solidFill>
                          <a:schemeClr val="bg1"/>
                        </a:solidFill>
                      </a:endParaRPr>
                    </a:p>
                  </a:txBody>
                  <a:tcPr marL="91441" marR="91441" marT="45751" marB="45751">
                    <a:solidFill>
                      <a:schemeClr val="accent4">
                        <a:lumMod val="50000"/>
                      </a:schemeClr>
                    </a:solidFill>
                  </a:tcPr>
                </a:tc>
                <a:tc>
                  <a:txBody>
                    <a:bodyPr/>
                    <a:lstStyle/>
                    <a:p>
                      <a:pPr algn="ctr"/>
                      <a:endParaRPr lang="es-MX" sz="700" dirty="0" smtClean="0">
                        <a:solidFill>
                          <a:schemeClr val="bg1"/>
                        </a:solidFill>
                      </a:endParaRPr>
                    </a:p>
                    <a:p>
                      <a:pPr algn="ctr"/>
                      <a:endParaRPr lang="es-MX" sz="700" dirty="0" smtClean="0">
                        <a:solidFill>
                          <a:schemeClr val="bg1"/>
                        </a:solidFill>
                      </a:endParaRPr>
                    </a:p>
                    <a:p>
                      <a:pPr algn="ctr"/>
                      <a:endParaRPr lang="es-MX" sz="700" dirty="0" smtClean="0">
                        <a:solidFill>
                          <a:schemeClr val="bg1"/>
                        </a:solidFill>
                      </a:endParaRPr>
                    </a:p>
                    <a:p>
                      <a:pPr algn="ctr"/>
                      <a:r>
                        <a:rPr lang="es-MX" sz="1000" dirty="0" smtClean="0">
                          <a:solidFill>
                            <a:schemeClr val="bg1"/>
                          </a:solidFill>
                        </a:rPr>
                        <a:t>307</a:t>
                      </a:r>
                      <a:endParaRPr lang="es-MX" sz="1000" dirty="0">
                        <a:solidFill>
                          <a:schemeClr val="bg1"/>
                        </a:solidFill>
                      </a:endParaRPr>
                    </a:p>
                  </a:txBody>
                  <a:tcPr marL="91441" marR="91441" marT="45751" marB="45751">
                    <a:solidFill>
                      <a:schemeClr val="accent4">
                        <a:lumMod val="50000"/>
                      </a:schemeClr>
                    </a:solidFill>
                  </a:tcPr>
                </a:tc>
              </a:tr>
            </a:tbl>
          </a:graphicData>
        </a:graphic>
      </p:graphicFrame>
      <p:graphicFrame>
        <p:nvGraphicFramePr>
          <p:cNvPr id="5" name="4 Tabla"/>
          <p:cNvGraphicFramePr>
            <a:graphicFrameLocks noGrp="1"/>
          </p:cNvGraphicFramePr>
          <p:nvPr/>
        </p:nvGraphicFramePr>
        <p:xfrm>
          <a:off x="4279900" y="3563938"/>
          <a:ext cx="1079500" cy="555625"/>
        </p:xfrm>
        <a:graphic>
          <a:graphicData uri="http://schemas.openxmlformats.org/drawingml/2006/table">
            <a:tbl>
              <a:tblPr firstRow="1" bandRow="1">
                <a:tableStyleId>{5C22544A-7EE6-4342-B048-85BDC9FD1C3A}</a:tableStyleId>
              </a:tblPr>
              <a:tblGrid>
                <a:gridCol w="1079500"/>
              </a:tblGrid>
              <a:tr h="555625">
                <a:tc>
                  <a:txBody>
                    <a:bodyPr/>
                    <a:lstStyle/>
                    <a:p>
                      <a:pPr algn="ctr"/>
                      <a:r>
                        <a:rPr lang="es-MX" sz="1200" dirty="0" smtClean="0"/>
                        <a:t>TOTALES</a:t>
                      </a:r>
                      <a:endParaRPr lang="es-MX" sz="1200" dirty="0"/>
                    </a:p>
                  </a:txBody>
                  <a:tcPr marL="91388" marR="91388" marT="45723" marB="45723" anchor="ctr">
                    <a:solidFill>
                      <a:schemeClr val="accent4">
                        <a:lumMod val="50000"/>
                      </a:schemeClr>
                    </a:solidFill>
                  </a:tcPr>
                </a:tc>
              </a:tr>
            </a:tbl>
          </a:graphicData>
        </a:graphic>
      </p:graphicFrame>
      <p:sp>
        <p:nvSpPr>
          <p:cNvPr id="6" name="3 Título"/>
          <p:cNvSpPr txBox="1">
            <a:spLocks/>
          </p:cNvSpPr>
          <p:nvPr/>
        </p:nvSpPr>
        <p:spPr>
          <a:xfrm>
            <a:off x="2411413" y="1123950"/>
            <a:ext cx="6551612"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19250" y="2924175"/>
            <a:ext cx="5616575" cy="585788"/>
          </a:xfrm>
          <a:prstGeom prst="rect">
            <a:avLst/>
          </a:prstGeom>
        </p:spPr>
        <p:style>
          <a:lnRef idx="1">
            <a:schemeClr val="accent4"/>
          </a:lnRef>
          <a:fillRef idx="1001">
            <a:schemeClr val="dk2"/>
          </a:fillRef>
          <a:effectRef idx="2">
            <a:schemeClr val="accent4"/>
          </a:effectRef>
          <a:fontRef idx="minor">
            <a:schemeClr val="lt1"/>
          </a:fontRef>
        </p:style>
        <p:txBody>
          <a:bodyPr>
            <a:spAutoFit/>
          </a:bodyPr>
          <a:lstStyle/>
          <a:p>
            <a:pPr algn="ctr" eaLnBrk="1" fontAlgn="auto" hangingPunct="1">
              <a:spcBef>
                <a:spcPts val="0"/>
              </a:spcBef>
              <a:spcAft>
                <a:spcPts val="0"/>
              </a:spcAft>
              <a:defRPr/>
            </a:pPr>
            <a:r>
              <a:rPr lang="es-MX" sz="3200" dirty="0">
                <a:latin typeface="StoneSansEF-MediumSC" pitchFamily="50" charset="0"/>
              </a:rPr>
              <a:t>ALBERGUES PRIVADOS  </a:t>
            </a:r>
          </a:p>
        </p:txBody>
      </p:sp>
      <p:sp>
        <p:nvSpPr>
          <p:cNvPr id="4" name="3 Título"/>
          <p:cNvSpPr txBox="1">
            <a:spLocks/>
          </p:cNvSpPr>
          <p:nvPr/>
        </p:nvSpPr>
        <p:spPr>
          <a:xfrm>
            <a:off x="2339975" y="1123950"/>
            <a:ext cx="6551613"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50825" y="2492375"/>
          <a:ext cx="8712200" cy="533400"/>
        </p:xfrm>
        <a:graphic>
          <a:graphicData uri="http://schemas.openxmlformats.org/drawingml/2006/table">
            <a:tbl>
              <a:tblPr firstRow="1" bandRow="1">
                <a:tableStyleId>{5C22544A-7EE6-4342-B048-85BDC9FD1C3A}</a:tableStyleId>
              </a:tblPr>
              <a:tblGrid>
                <a:gridCol w="352739"/>
                <a:gridCol w="634933"/>
                <a:gridCol w="885231"/>
                <a:gridCol w="863157"/>
                <a:gridCol w="720017"/>
                <a:gridCol w="1080025"/>
                <a:gridCol w="720017"/>
                <a:gridCol w="576013"/>
                <a:gridCol w="504012"/>
                <a:gridCol w="789221"/>
                <a:gridCol w="1586835"/>
              </a:tblGrid>
              <a:tr h="533400">
                <a:tc>
                  <a:txBody>
                    <a:bodyPr/>
                    <a:lstStyle/>
                    <a:p>
                      <a:pPr algn="ctr"/>
                      <a:r>
                        <a:rPr lang="es-MX" sz="700" dirty="0" smtClean="0"/>
                        <a:t>No.</a:t>
                      </a:r>
                    </a:p>
                  </a:txBody>
                  <a:tcPr marL="91443" marR="91443" marT="45737" marB="45737" anchor="ctr">
                    <a:solidFill>
                      <a:schemeClr val="accent4">
                        <a:lumMod val="75000"/>
                      </a:schemeClr>
                    </a:solidFill>
                  </a:tcPr>
                </a:tc>
                <a:tc>
                  <a:txBody>
                    <a:bodyPr/>
                    <a:lstStyle/>
                    <a:p>
                      <a:pPr algn="ctr"/>
                      <a:r>
                        <a:rPr lang="es-MX" sz="700" dirty="0" smtClean="0"/>
                        <a:t>PRIVADO/</a:t>
                      </a:r>
                    </a:p>
                    <a:p>
                      <a:pPr algn="ctr"/>
                      <a:r>
                        <a:rPr lang="es-MX" sz="700" dirty="0" smtClean="0"/>
                        <a:t>PÚBLICO</a:t>
                      </a:r>
                      <a:endParaRPr lang="es-MX" sz="700" dirty="0"/>
                    </a:p>
                  </a:txBody>
                  <a:tcPr marL="91443" marR="91443" marT="45737" marB="45737" anchor="ctr">
                    <a:solidFill>
                      <a:schemeClr val="accent4">
                        <a:lumMod val="75000"/>
                      </a:schemeClr>
                    </a:solidFill>
                  </a:tcPr>
                </a:tc>
                <a:tc>
                  <a:txBody>
                    <a:bodyPr/>
                    <a:lstStyle/>
                    <a:p>
                      <a:pPr algn="ctr"/>
                      <a:r>
                        <a:rPr lang="es-MX" sz="700" dirty="0" smtClean="0"/>
                        <a:t>MUNICIPIO Y NOMBRE DEL CENTRO</a:t>
                      </a:r>
                    </a:p>
                  </a:txBody>
                  <a:tcPr marL="91443" marR="91443" marT="45737" marB="45737" anchor="ctr">
                    <a:solidFill>
                      <a:schemeClr val="accent4">
                        <a:lumMod val="75000"/>
                      </a:schemeClr>
                    </a:solidFill>
                  </a:tcPr>
                </a:tc>
                <a:tc>
                  <a:txBody>
                    <a:bodyPr/>
                    <a:lstStyle/>
                    <a:p>
                      <a:pPr algn="ctr"/>
                      <a:r>
                        <a:rPr lang="es-MX" sz="700" dirty="0" smtClean="0"/>
                        <a:t>DIRECCIÓN</a:t>
                      </a:r>
                      <a:endParaRPr lang="es-MX" sz="700" dirty="0"/>
                    </a:p>
                  </a:txBody>
                  <a:tcPr marL="91443" marR="91443" marT="45737" marB="45737" anchor="ctr">
                    <a:solidFill>
                      <a:schemeClr val="accent4">
                        <a:lumMod val="75000"/>
                      </a:schemeClr>
                    </a:solidFill>
                  </a:tcPr>
                </a:tc>
                <a:tc>
                  <a:txBody>
                    <a:bodyPr/>
                    <a:lstStyle/>
                    <a:p>
                      <a:pPr algn="ctr"/>
                      <a:r>
                        <a:rPr lang="es-MX" sz="700" dirty="0" smtClean="0"/>
                        <a:t>TELÉFONO</a:t>
                      </a:r>
                      <a:endParaRPr lang="es-MX" sz="700" dirty="0"/>
                    </a:p>
                  </a:txBody>
                  <a:tcPr marL="91443" marR="91443" marT="45737" marB="45737" anchor="ctr">
                    <a:solidFill>
                      <a:schemeClr val="accent4">
                        <a:lumMod val="75000"/>
                      </a:schemeClr>
                    </a:solidFill>
                  </a:tcPr>
                </a:tc>
                <a:tc>
                  <a:txBody>
                    <a:bodyPr/>
                    <a:lstStyle/>
                    <a:p>
                      <a:pPr algn="ctr"/>
                      <a:r>
                        <a:rPr lang="es-MX" sz="700" dirty="0" smtClean="0"/>
                        <a:t>RESPONSABLE</a:t>
                      </a:r>
                      <a:endParaRPr lang="es-MX" sz="700" dirty="0"/>
                    </a:p>
                  </a:txBody>
                  <a:tcPr marL="91443" marR="91443" marT="45737" marB="45737" anchor="ctr">
                    <a:solidFill>
                      <a:schemeClr val="accent4">
                        <a:lumMod val="75000"/>
                      </a:schemeClr>
                    </a:solidFill>
                  </a:tcPr>
                </a:tc>
                <a:tc>
                  <a:txBody>
                    <a:bodyPr/>
                    <a:lstStyle/>
                    <a:p>
                      <a:pPr algn="ctr"/>
                      <a:r>
                        <a:rPr lang="es-MX" sz="700" dirty="0" smtClean="0"/>
                        <a:t>CAPACIDAD</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NIÑOS</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NIÑAS</a:t>
                      </a:r>
                      <a:endParaRPr lang="es-MX" sz="700" dirty="0"/>
                    </a:p>
                  </a:txBody>
                  <a:tcPr marL="91443" marR="91443" marT="45737" marB="45737" anchor="ctr">
                    <a:solidFill>
                      <a:schemeClr val="accent4">
                        <a:lumMod val="75000"/>
                      </a:schemeClr>
                    </a:solidFill>
                  </a:tcPr>
                </a:tc>
                <a:tc>
                  <a:txBody>
                    <a:bodyPr/>
                    <a:lstStyle/>
                    <a:p>
                      <a:pPr algn="ctr"/>
                      <a:r>
                        <a:rPr lang="es-MX" sz="700" dirty="0" smtClean="0"/>
                        <a:t>ADOLESCENTES</a:t>
                      </a:r>
                      <a:endParaRPr lang="es-MX" sz="700" dirty="0"/>
                    </a:p>
                  </a:txBody>
                  <a:tcPr marL="91443" marR="91443" marT="45737" marB="45737" anchor="ctr">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737" marB="45737" anchor="ctr">
                    <a:solidFill>
                      <a:schemeClr val="accent4">
                        <a:lumMod val="75000"/>
                      </a:schemeClr>
                    </a:solidFill>
                  </a:tcPr>
                </a:tc>
              </a:tr>
            </a:tbl>
          </a:graphicData>
        </a:graphic>
      </p:graphicFrame>
      <p:sp>
        <p:nvSpPr>
          <p:cNvPr id="14" name="TextBox 13"/>
          <p:cNvSpPr txBox="1"/>
          <p:nvPr/>
        </p:nvSpPr>
        <p:spPr>
          <a:xfrm>
            <a:off x="252413" y="1893888"/>
            <a:ext cx="8713787" cy="276225"/>
          </a:xfrm>
          <a:prstGeom prst="rect">
            <a:avLst/>
          </a:prstGeom>
          <a:ln>
            <a:solidFill>
              <a:srgbClr val="002060"/>
            </a:solidFill>
          </a:ln>
        </p:spPr>
        <p:style>
          <a:lnRef idx="1">
            <a:schemeClr val="accent1"/>
          </a:lnRef>
          <a:fillRef idx="1001">
            <a:schemeClr val="dk2"/>
          </a:fillRef>
          <a:effectRef idx="2">
            <a:schemeClr val="accent1"/>
          </a:effectRef>
          <a:fontRef idx="minor">
            <a:schemeClr val="lt1"/>
          </a:fontRef>
        </p:style>
        <p:txBody>
          <a:bodyPr>
            <a:spAutoFit/>
          </a:bodyPr>
          <a:lstStyle/>
          <a:p>
            <a:pPr algn="ctr" eaLnBrk="1" fontAlgn="auto" hangingPunct="1">
              <a:spcBef>
                <a:spcPts val="0"/>
              </a:spcBef>
              <a:spcAft>
                <a:spcPts val="0"/>
              </a:spcAft>
              <a:defRPr/>
            </a:pPr>
            <a:r>
              <a:rPr lang="es-MX" sz="1200" dirty="0">
                <a:solidFill>
                  <a:prstClr val="white"/>
                </a:solidFill>
                <a:latin typeface="StoneSansEF-MediumSC" pitchFamily="50" charset="0"/>
              </a:rPr>
              <a:t>Relación de Albergues y/o Centros Asistenciales temporales  para menores de origen privado en el Estado de Veracruz 2014</a:t>
            </a:r>
          </a:p>
        </p:txBody>
      </p:sp>
      <p:graphicFrame>
        <p:nvGraphicFramePr>
          <p:cNvPr id="2" name="1 Tabla"/>
          <p:cNvGraphicFramePr>
            <a:graphicFrameLocks noGrp="1"/>
          </p:cNvGraphicFramePr>
          <p:nvPr/>
        </p:nvGraphicFramePr>
        <p:xfrm>
          <a:off x="251520" y="3789040"/>
          <a:ext cx="8712200" cy="1177973"/>
        </p:xfrm>
        <a:graphic>
          <a:graphicData uri="http://schemas.openxmlformats.org/drawingml/2006/table">
            <a:tbl>
              <a:tblPr firstRow="1" bandRow="1">
                <a:tableStyleId>{5C22544A-7EE6-4342-B048-85BDC9FD1C3A}</a:tableStyleId>
              </a:tblPr>
              <a:tblGrid>
                <a:gridCol w="352739"/>
                <a:gridCol w="634933"/>
                <a:gridCol w="955651"/>
                <a:gridCol w="792737"/>
                <a:gridCol w="720017"/>
                <a:gridCol w="1080025"/>
                <a:gridCol w="720017"/>
                <a:gridCol w="576013"/>
                <a:gridCol w="504012"/>
                <a:gridCol w="789221"/>
                <a:gridCol w="1586835"/>
              </a:tblGrid>
              <a:tr h="217855">
                <a:tc>
                  <a:txBody>
                    <a:bodyPr/>
                    <a:lstStyle/>
                    <a:p>
                      <a:pPr algn="ctr"/>
                      <a:endParaRPr lang="es-MX" sz="700" dirty="0">
                        <a:solidFill>
                          <a:schemeClr val="bg1"/>
                        </a:solidFill>
                      </a:endParaRPr>
                    </a:p>
                  </a:txBody>
                  <a:tcPr marL="91432" marR="91432" marT="45718" marB="45718" anchor="ctr">
                    <a:solidFill>
                      <a:schemeClr val="accent4">
                        <a:lumMod val="75000"/>
                      </a:schemeClr>
                    </a:solidFill>
                  </a:tcPr>
                </a:tc>
                <a:tc>
                  <a:txBody>
                    <a:bodyPr/>
                    <a:lstStyle/>
                    <a:p>
                      <a:pPr algn="ctr"/>
                      <a:endParaRPr lang="es-MX" sz="700" dirty="0">
                        <a:solidFill>
                          <a:schemeClr val="bg1"/>
                        </a:solidFill>
                      </a:endParaRPr>
                    </a:p>
                  </a:txBody>
                  <a:tcPr marL="91432" marR="91432" marT="45718" marB="45718" anchor="ctr">
                    <a:solidFill>
                      <a:schemeClr val="accent4">
                        <a:lumMod val="75000"/>
                      </a:schemeClr>
                    </a:solidFill>
                  </a:tcPr>
                </a:tc>
                <a:tc>
                  <a:txBody>
                    <a:bodyPr/>
                    <a:lstStyle/>
                    <a:p>
                      <a:pPr algn="ctr"/>
                      <a:r>
                        <a:rPr lang="es-MX" sz="800" b="1" dirty="0" smtClean="0">
                          <a:solidFill>
                            <a:schemeClr val="tx1"/>
                          </a:solidFill>
                        </a:rPr>
                        <a:t>COATZACOALCOS</a:t>
                      </a:r>
                      <a:r>
                        <a:rPr lang="es-MX" sz="800" b="1" baseline="0" dirty="0" smtClean="0">
                          <a:solidFill>
                            <a:schemeClr val="tx1"/>
                          </a:solidFill>
                        </a:rPr>
                        <a:t> </a:t>
                      </a:r>
                      <a:endParaRPr lang="es-MX" sz="800" b="1" dirty="0">
                        <a:solidFill>
                          <a:schemeClr val="tx1"/>
                        </a:solidFill>
                      </a:endParaRPr>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c>
                  <a:txBody>
                    <a:bodyPr/>
                    <a:lstStyle/>
                    <a:p>
                      <a:pPr algn="ctr"/>
                      <a:endParaRPr lang="es-MX" sz="700" dirty="0"/>
                    </a:p>
                  </a:txBody>
                  <a:tcPr marL="91432" marR="91432" marT="45718" marB="45718">
                    <a:solidFill>
                      <a:schemeClr val="accent4">
                        <a:lumMod val="60000"/>
                        <a:lumOff val="40000"/>
                      </a:schemeClr>
                    </a:solidFill>
                  </a:tcPr>
                </a:tc>
              </a:tr>
              <a:tr h="411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 dirty="0" smtClean="0">
                          <a:solidFill>
                            <a:schemeClr val="bg1"/>
                          </a:solidFill>
                        </a:rPr>
                        <a:t>3</a:t>
                      </a:r>
                    </a:p>
                    <a:p>
                      <a:pPr algn="ctr"/>
                      <a:r>
                        <a:rPr lang="es-MX" sz="600" dirty="0" smtClean="0">
                          <a:solidFill>
                            <a:schemeClr val="bg1"/>
                          </a:solidFill>
                        </a:rPr>
                        <a:t>2</a:t>
                      </a:r>
                      <a:endParaRPr lang="es-MX" sz="600" dirty="0">
                        <a:solidFill>
                          <a:schemeClr val="bg1"/>
                        </a:solidFill>
                      </a:endParaRPr>
                    </a:p>
                  </a:txBody>
                  <a:tcPr marL="91432" marR="91432" marT="45718" marB="45718"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PRIVADO</a:t>
                      </a:r>
                      <a:r>
                        <a:rPr lang="es-MX" sz="700" baseline="0" dirty="0" smtClean="0">
                          <a:solidFill>
                            <a:schemeClr val="bg1"/>
                          </a:solidFill>
                        </a:rPr>
                        <a:t> </a:t>
                      </a:r>
                      <a:endParaRPr lang="es-MX" sz="700" dirty="0" smtClean="0">
                        <a:solidFill>
                          <a:schemeClr val="bg1"/>
                        </a:solidFill>
                      </a:endParaRPr>
                    </a:p>
                  </a:txBody>
                  <a:tcPr marL="91432" marR="91432" marT="45718" marB="45718" anchor="ctr">
                    <a:solidFill>
                      <a:schemeClr val="accent4">
                        <a:lumMod val="75000"/>
                      </a:schemeClr>
                    </a:solidFill>
                  </a:tcPr>
                </a:tc>
                <a:tc>
                  <a:txBody>
                    <a:bodyPr/>
                    <a:lstStyle/>
                    <a:p>
                      <a:pPr algn="ctr"/>
                      <a:r>
                        <a:rPr lang="es-MX" sz="700" dirty="0" smtClean="0"/>
                        <a:t>CASA DEL</a:t>
                      </a:r>
                      <a:r>
                        <a:rPr lang="es-MX" sz="700" baseline="0" dirty="0" smtClean="0"/>
                        <a:t> NIÑO PORTEÑO </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AV. LÓPEZ MATEO No.</a:t>
                      </a:r>
                      <a:r>
                        <a:rPr lang="es-MX" sz="700" baseline="0" dirty="0" smtClean="0"/>
                        <a:t> 506 COL. PETROLERA </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01-921-315-37-86</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DIR.</a:t>
                      </a:r>
                      <a:r>
                        <a:rPr lang="es-MX" sz="700" baseline="0" dirty="0" smtClean="0"/>
                        <a:t> MARGARIRA LORENZANA NOLASCO</a:t>
                      </a:r>
                      <a:r>
                        <a:rPr lang="es-MX" sz="700" dirty="0" smtClean="0"/>
                        <a:t> </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20</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9</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3</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18" marB="45718"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18" marB="45718" anchor="ctr">
                    <a:solidFill>
                      <a:schemeClr val="accent4">
                        <a:lumMod val="20000"/>
                        <a:lumOff val="80000"/>
                      </a:schemeClr>
                    </a:solidFill>
                  </a:tcPr>
                </a:tc>
              </a:tr>
              <a:tr h="548614">
                <a:tc>
                  <a:txBody>
                    <a:bodyPr/>
                    <a:lstStyle/>
                    <a:p>
                      <a:pPr algn="ctr"/>
                      <a:r>
                        <a:rPr lang="es-MX" sz="700" dirty="0" smtClean="0">
                          <a:solidFill>
                            <a:schemeClr val="bg1"/>
                          </a:solidFill>
                        </a:rPr>
                        <a:t>3</a:t>
                      </a:r>
                      <a:endParaRPr lang="es-MX" sz="700" dirty="0">
                        <a:solidFill>
                          <a:schemeClr val="bg1"/>
                        </a:solidFill>
                      </a:endParaRPr>
                    </a:p>
                  </a:txBody>
                  <a:tcPr marL="91432" marR="91432" marT="45721" marB="45721"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PRIVADO</a:t>
                      </a:r>
                      <a:r>
                        <a:rPr lang="es-MX" sz="700" baseline="0" dirty="0" smtClean="0">
                          <a:solidFill>
                            <a:schemeClr val="bg1"/>
                          </a:solidFill>
                        </a:rPr>
                        <a:t> </a:t>
                      </a:r>
                      <a:endParaRPr lang="es-MX" sz="700" dirty="0">
                        <a:solidFill>
                          <a:schemeClr val="bg1"/>
                        </a:solidFill>
                      </a:endParaRPr>
                    </a:p>
                  </a:txBody>
                  <a:tcPr marL="91432" marR="91432" marT="45721" marB="45721" anchor="ctr">
                    <a:solidFill>
                      <a:schemeClr val="accent4">
                        <a:lumMod val="75000"/>
                      </a:schemeClr>
                    </a:solidFill>
                  </a:tcPr>
                </a:tc>
                <a:tc>
                  <a:txBody>
                    <a:bodyPr/>
                    <a:lstStyle/>
                    <a:p>
                      <a:pPr algn="ctr"/>
                      <a:r>
                        <a:rPr lang="es-MX" sz="700" b="0" dirty="0" smtClean="0">
                          <a:solidFill>
                            <a:schemeClr val="tx1"/>
                          </a:solidFill>
                        </a:rPr>
                        <a:t>CASA  “HOGAR DIGNO”</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600" b="0" dirty="0" smtClean="0">
                          <a:solidFill>
                            <a:schemeClr val="tx1"/>
                          </a:solidFill>
                        </a:rPr>
                        <a:t>SAN MARTÍN ESQUINA SANTA.</a:t>
                      </a:r>
                      <a:r>
                        <a:rPr lang="es-MX" sz="600" b="0" baseline="0" dirty="0" smtClean="0">
                          <a:solidFill>
                            <a:schemeClr val="tx1"/>
                          </a:solidFill>
                        </a:rPr>
                        <a:t> MARTHA COL. LOMAS DE BARRILLAS, </a:t>
                      </a:r>
                      <a:endParaRPr lang="es-MX" sz="6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01-921-214-82-80</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C. AURORA</a:t>
                      </a:r>
                      <a:r>
                        <a:rPr lang="es-MX" sz="700" b="0" baseline="0" dirty="0" smtClean="0">
                          <a:solidFill>
                            <a:schemeClr val="tx1"/>
                          </a:solidFill>
                        </a:rPr>
                        <a:t> ALBINA ESPARZA MORALES </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25</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9</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4</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14</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3</a:t>
                      </a:r>
                      <a:endParaRPr lang="es-MX" sz="700" b="0" dirty="0">
                        <a:solidFill>
                          <a:schemeClr val="tx1"/>
                        </a:solidFill>
                      </a:endParaRPr>
                    </a:p>
                  </a:txBody>
                  <a:tcPr marL="91432" marR="91432" marT="45721" marB="45721" anchor="ctr">
                    <a:solidFill>
                      <a:schemeClr val="accent4">
                        <a:lumMod val="20000"/>
                        <a:lumOff val="80000"/>
                      </a:schemeClr>
                    </a:solidFill>
                  </a:tcPr>
                </a:tc>
              </a:tr>
            </a:tbl>
          </a:graphicData>
        </a:graphic>
      </p:graphicFrame>
      <p:sp>
        <p:nvSpPr>
          <p:cNvPr id="9" name="3 Título"/>
          <p:cNvSpPr txBox="1">
            <a:spLocks/>
          </p:cNvSpPr>
          <p:nvPr/>
        </p:nvSpPr>
        <p:spPr>
          <a:xfrm>
            <a:off x="2413000" y="1123950"/>
            <a:ext cx="6551613"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10" name="Table 7"/>
          <p:cNvGraphicFramePr>
            <a:graphicFrameLocks noGrp="1"/>
          </p:cNvGraphicFramePr>
          <p:nvPr/>
        </p:nvGraphicFramePr>
        <p:xfrm>
          <a:off x="251520" y="2996952"/>
          <a:ext cx="8712200" cy="771525"/>
        </p:xfrm>
        <a:graphic>
          <a:graphicData uri="http://schemas.openxmlformats.org/drawingml/2006/table">
            <a:tbl>
              <a:tblPr firstRow="1" bandRow="1">
                <a:tableStyleId>{5C22544A-7EE6-4342-B048-85BDC9FD1C3A}</a:tableStyleId>
              </a:tblPr>
              <a:tblGrid>
                <a:gridCol w="352739"/>
                <a:gridCol w="634933"/>
                <a:gridCol w="955651"/>
                <a:gridCol w="792737"/>
                <a:gridCol w="720017"/>
                <a:gridCol w="1080025"/>
                <a:gridCol w="720017"/>
                <a:gridCol w="576013"/>
                <a:gridCol w="504012"/>
                <a:gridCol w="789221"/>
                <a:gridCol w="1586835"/>
              </a:tblGrid>
              <a:tr h="228735">
                <a:tc>
                  <a:txBody>
                    <a:bodyPr/>
                    <a:lstStyle/>
                    <a:p>
                      <a:endParaRPr lang="es-MX" sz="700" dirty="0">
                        <a:solidFill>
                          <a:schemeClr val="bg1"/>
                        </a:solidFill>
                      </a:endParaRPr>
                    </a:p>
                  </a:txBody>
                  <a:tcPr marL="91432" marR="91432" marT="45757" marB="45757">
                    <a:solidFill>
                      <a:schemeClr val="accent4">
                        <a:lumMod val="75000"/>
                      </a:schemeClr>
                    </a:solidFill>
                  </a:tcPr>
                </a:tc>
                <a:tc>
                  <a:txBody>
                    <a:bodyPr/>
                    <a:lstStyle/>
                    <a:p>
                      <a:endParaRPr lang="es-MX" sz="700" dirty="0">
                        <a:solidFill>
                          <a:schemeClr val="bg1"/>
                        </a:solidFill>
                      </a:endParaRPr>
                    </a:p>
                  </a:txBody>
                  <a:tcPr marL="91432" marR="91432" marT="45757" marB="45757">
                    <a:solidFill>
                      <a:schemeClr val="accent4">
                        <a:lumMod val="75000"/>
                      </a:schemeClr>
                    </a:solidFill>
                  </a:tcPr>
                </a:tc>
                <a:tc>
                  <a:txBody>
                    <a:bodyPr/>
                    <a:lstStyle/>
                    <a:p>
                      <a:pPr algn="ctr"/>
                      <a:r>
                        <a:rPr lang="es-MX" sz="900" dirty="0" smtClean="0">
                          <a:solidFill>
                            <a:schemeClr val="tx1"/>
                          </a:solidFill>
                        </a:rPr>
                        <a:t>BOCA</a:t>
                      </a:r>
                      <a:r>
                        <a:rPr lang="es-MX" sz="900" baseline="0" dirty="0" smtClean="0">
                          <a:solidFill>
                            <a:schemeClr val="tx1"/>
                          </a:solidFill>
                        </a:rPr>
                        <a:t> DEL RIO</a:t>
                      </a:r>
                      <a:endParaRPr lang="es-MX" sz="900" dirty="0">
                        <a:solidFill>
                          <a:schemeClr val="tx1"/>
                        </a:solidFill>
                      </a:endParaRPr>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c>
                  <a:txBody>
                    <a:bodyPr/>
                    <a:lstStyle/>
                    <a:p>
                      <a:pPr algn="ctr"/>
                      <a:endParaRPr lang="es-MX" sz="700" dirty="0"/>
                    </a:p>
                  </a:txBody>
                  <a:tcPr marL="91432" marR="91432" marT="45757" marB="45757">
                    <a:solidFill>
                      <a:schemeClr val="accent4">
                        <a:lumMod val="60000"/>
                        <a:lumOff val="40000"/>
                      </a:schemeClr>
                    </a:solidFill>
                  </a:tcPr>
                </a:tc>
              </a:tr>
              <a:tr h="542790">
                <a:tc>
                  <a:txBody>
                    <a:bodyPr/>
                    <a:lstStyle/>
                    <a:p>
                      <a:pPr algn="ctr"/>
                      <a:r>
                        <a:rPr lang="es-MX" sz="700" dirty="0" smtClean="0">
                          <a:solidFill>
                            <a:schemeClr val="bg1"/>
                          </a:solidFill>
                        </a:rPr>
                        <a:t>1</a:t>
                      </a:r>
                      <a:endParaRPr lang="es-MX" sz="700" dirty="0">
                        <a:solidFill>
                          <a:schemeClr val="bg1"/>
                        </a:solidFill>
                      </a:endParaRPr>
                    </a:p>
                  </a:txBody>
                  <a:tcPr marL="91432" marR="91432" marT="45757" marB="45757"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PRIVADO</a:t>
                      </a:r>
                      <a:r>
                        <a:rPr lang="es-MX" sz="700" baseline="0" dirty="0" smtClean="0">
                          <a:solidFill>
                            <a:schemeClr val="bg1"/>
                          </a:solidFill>
                        </a:rPr>
                        <a:t> </a:t>
                      </a:r>
                      <a:endParaRPr lang="es-MX" sz="700" dirty="0" smtClean="0">
                        <a:solidFill>
                          <a:schemeClr val="bg1"/>
                        </a:solidFill>
                      </a:endParaRPr>
                    </a:p>
                    <a:p>
                      <a:pPr algn="ctr"/>
                      <a:endParaRPr lang="es-MX" sz="700" dirty="0">
                        <a:solidFill>
                          <a:schemeClr val="bg1"/>
                        </a:solidFill>
                      </a:endParaRPr>
                    </a:p>
                  </a:txBody>
                  <a:tcPr marL="91432" marR="91432" marT="45757" marB="45757" anchor="ctr">
                    <a:solidFill>
                      <a:schemeClr val="accent4">
                        <a:lumMod val="75000"/>
                      </a:schemeClr>
                    </a:solidFill>
                  </a:tcPr>
                </a:tc>
                <a:tc>
                  <a:txBody>
                    <a:bodyPr/>
                    <a:lstStyle/>
                    <a:p>
                      <a:pPr algn="ctr"/>
                      <a:r>
                        <a:rPr lang="es-MX" sz="700" dirty="0" smtClean="0"/>
                        <a:t>CASA</a:t>
                      </a:r>
                      <a:r>
                        <a:rPr lang="es-MX" sz="700" baseline="0" dirty="0" smtClean="0"/>
                        <a:t> HOGAR POR SU GRACIA NIÑOS DE FE</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ADALBERTO</a:t>
                      </a:r>
                      <a:r>
                        <a:rPr lang="es-MX" sz="700" baseline="0" dirty="0" smtClean="0"/>
                        <a:t> TEJEDA NO. 32,</a:t>
                      </a:r>
                    </a:p>
                    <a:p>
                      <a:pPr algn="ctr"/>
                      <a:r>
                        <a:rPr lang="es-MX" sz="700" baseline="0" dirty="0" smtClean="0"/>
                        <a:t>COL. LÁZARO CÁRDENAS </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01-229-216-42-60</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DIR. PEDRO</a:t>
                      </a:r>
                      <a:r>
                        <a:rPr lang="es-MX" sz="700" baseline="0" dirty="0" smtClean="0"/>
                        <a:t> CRUZ DE LA O</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30</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57" marB="45757"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57" marB="45757" anchor="ctr">
                    <a:solidFill>
                      <a:schemeClr val="accent4">
                        <a:lumMod val="20000"/>
                        <a:lumOff val="80000"/>
                      </a:schemeClr>
                    </a:solidFill>
                  </a:tcPr>
                </a:tc>
              </a:tr>
            </a:tbl>
          </a:graphicData>
        </a:graphic>
      </p:graphicFrame>
    </p:spTree>
  </p:cSld>
  <p:clrMapOvr>
    <a:masterClrMapping/>
  </p:clrMapOvr>
  <p:transition spd="med">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9388" y="1773238"/>
          <a:ext cx="8712200" cy="647700"/>
        </p:xfrm>
        <a:graphic>
          <a:graphicData uri="http://schemas.openxmlformats.org/drawingml/2006/table">
            <a:tbl>
              <a:tblPr firstRow="1" bandRow="1">
                <a:tableStyleId>{5C22544A-7EE6-4342-B048-85BDC9FD1C3A}</a:tableStyleId>
              </a:tblPr>
              <a:tblGrid>
                <a:gridCol w="352739"/>
                <a:gridCol w="634933"/>
                <a:gridCol w="917126"/>
                <a:gridCol w="831262"/>
                <a:gridCol w="720017"/>
                <a:gridCol w="1080025"/>
                <a:gridCol w="720017"/>
                <a:gridCol w="576013"/>
                <a:gridCol w="504012"/>
                <a:gridCol w="789221"/>
                <a:gridCol w="1586835"/>
              </a:tblGrid>
              <a:tr h="647700">
                <a:tc>
                  <a:txBody>
                    <a:bodyPr/>
                    <a:lstStyle/>
                    <a:p>
                      <a:pPr algn="ctr"/>
                      <a:r>
                        <a:rPr lang="es-MX" sz="700" dirty="0" smtClean="0"/>
                        <a:t>No.</a:t>
                      </a:r>
                    </a:p>
                  </a:txBody>
                  <a:tcPr marL="91443" marR="91443" marT="45737" marB="45737" anchor="ctr">
                    <a:solidFill>
                      <a:schemeClr val="accent4">
                        <a:lumMod val="75000"/>
                      </a:schemeClr>
                    </a:solidFill>
                  </a:tcPr>
                </a:tc>
                <a:tc>
                  <a:txBody>
                    <a:bodyPr/>
                    <a:lstStyle/>
                    <a:p>
                      <a:pPr algn="ctr"/>
                      <a:r>
                        <a:rPr lang="es-MX" sz="700" dirty="0" smtClean="0"/>
                        <a:t>PRIVADO/</a:t>
                      </a:r>
                    </a:p>
                    <a:p>
                      <a:pPr algn="ctr"/>
                      <a:r>
                        <a:rPr lang="es-MX" sz="700" dirty="0" smtClean="0"/>
                        <a:t>PÚBLICO</a:t>
                      </a:r>
                      <a:endParaRPr lang="es-MX" sz="700" dirty="0"/>
                    </a:p>
                  </a:txBody>
                  <a:tcPr marL="91443" marR="91443" marT="45737" marB="45737" anchor="ctr">
                    <a:solidFill>
                      <a:schemeClr val="accent4">
                        <a:lumMod val="75000"/>
                      </a:schemeClr>
                    </a:solidFill>
                  </a:tcPr>
                </a:tc>
                <a:tc>
                  <a:txBody>
                    <a:bodyPr/>
                    <a:lstStyle/>
                    <a:p>
                      <a:pPr algn="ctr"/>
                      <a:r>
                        <a:rPr lang="es-MX" sz="700" dirty="0" smtClean="0"/>
                        <a:t>MUNICIPIO Y NOMBRE DEL CENTRO</a:t>
                      </a:r>
                    </a:p>
                  </a:txBody>
                  <a:tcPr marL="91443" marR="91443" marT="45737" marB="45737" anchor="ctr">
                    <a:solidFill>
                      <a:schemeClr val="accent4">
                        <a:lumMod val="75000"/>
                      </a:schemeClr>
                    </a:solidFill>
                  </a:tcPr>
                </a:tc>
                <a:tc>
                  <a:txBody>
                    <a:bodyPr/>
                    <a:lstStyle/>
                    <a:p>
                      <a:pPr algn="ctr"/>
                      <a:r>
                        <a:rPr lang="es-MX" sz="700" dirty="0" smtClean="0"/>
                        <a:t>DIRECCIÓN</a:t>
                      </a:r>
                      <a:endParaRPr lang="es-MX" sz="700" dirty="0"/>
                    </a:p>
                  </a:txBody>
                  <a:tcPr marL="91443" marR="91443" marT="45737" marB="45737" anchor="ctr">
                    <a:solidFill>
                      <a:schemeClr val="accent4">
                        <a:lumMod val="75000"/>
                      </a:schemeClr>
                    </a:solidFill>
                  </a:tcPr>
                </a:tc>
                <a:tc>
                  <a:txBody>
                    <a:bodyPr/>
                    <a:lstStyle/>
                    <a:p>
                      <a:pPr algn="ctr"/>
                      <a:r>
                        <a:rPr lang="es-MX" sz="700" dirty="0" smtClean="0"/>
                        <a:t>TELÉFONO</a:t>
                      </a:r>
                      <a:endParaRPr lang="es-MX" sz="700" dirty="0"/>
                    </a:p>
                  </a:txBody>
                  <a:tcPr marL="91443" marR="91443" marT="45737" marB="45737" anchor="ctr">
                    <a:solidFill>
                      <a:schemeClr val="accent4">
                        <a:lumMod val="75000"/>
                      </a:schemeClr>
                    </a:solidFill>
                  </a:tcPr>
                </a:tc>
                <a:tc>
                  <a:txBody>
                    <a:bodyPr/>
                    <a:lstStyle/>
                    <a:p>
                      <a:pPr algn="ctr"/>
                      <a:r>
                        <a:rPr lang="es-MX" sz="700" dirty="0" smtClean="0"/>
                        <a:t>RESPONSABLE</a:t>
                      </a:r>
                      <a:endParaRPr lang="es-MX" sz="700" dirty="0"/>
                    </a:p>
                  </a:txBody>
                  <a:tcPr marL="91443" marR="91443" marT="45737" marB="45737" anchor="ctr">
                    <a:solidFill>
                      <a:schemeClr val="accent4">
                        <a:lumMod val="75000"/>
                      </a:schemeClr>
                    </a:solidFill>
                  </a:tcPr>
                </a:tc>
                <a:tc>
                  <a:txBody>
                    <a:bodyPr/>
                    <a:lstStyle/>
                    <a:p>
                      <a:pPr algn="ctr"/>
                      <a:r>
                        <a:rPr lang="es-MX" sz="700" dirty="0" smtClean="0"/>
                        <a:t>CAPACIDAD</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NIÑOS</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NIÑAS</a:t>
                      </a:r>
                      <a:endParaRPr lang="es-MX" sz="700" dirty="0"/>
                    </a:p>
                  </a:txBody>
                  <a:tcPr marL="91443" marR="91443" marT="45737" marB="45737" anchor="ctr">
                    <a:solidFill>
                      <a:schemeClr val="accent4">
                        <a:lumMod val="75000"/>
                      </a:schemeClr>
                    </a:solidFill>
                  </a:tcPr>
                </a:tc>
                <a:tc>
                  <a:txBody>
                    <a:bodyPr/>
                    <a:lstStyle/>
                    <a:p>
                      <a:pPr algn="ctr"/>
                      <a:r>
                        <a:rPr lang="es-MX" sz="700" dirty="0" smtClean="0"/>
                        <a:t>ADOLESCENTES</a:t>
                      </a:r>
                      <a:endParaRPr lang="es-MX" sz="700" dirty="0"/>
                    </a:p>
                  </a:txBody>
                  <a:tcPr marL="91443" marR="91443" marT="45737" marB="45737" anchor="ctr">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737" marB="45737" anchor="ctr">
                    <a:solidFill>
                      <a:schemeClr val="accent4">
                        <a:lumMod val="75000"/>
                      </a:schemeClr>
                    </a:solidFill>
                  </a:tcPr>
                </a:tc>
              </a:tr>
            </a:tbl>
          </a:graphicData>
        </a:graphic>
      </p:graphicFrame>
      <p:graphicFrame>
        <p:nvGraphicFramePr>
          <p:cNvPr id="5" name="Table 4"/>
          <p:cNvGraphicFramePr>
            <a:graphicFrameLocks noGrp="1"/>
          </p:cNvGraphicFramePr>
          <p:nvPr/>
        </p:nvGraphicFramePr>
        <p:xfrm>
          <a:off x="201613" y="2420938"/>
          <a:ext cx="8712200" cy="3660197"/>
        </p:xfrm>
        <a:graphic>
          <a:graphicData uri="http://schemas.openxmlformats.org/drawingml/2006/table">
            <a:tbl>
              <a:tblPr firstRow="1" bandRow="1">
                <a:tableStyleId>{5C22544A-7EE6-4342-B048-85BDC9FD1C3A}</a:tableStyleId>
              </a:tblPr>
              <a:tblGrid>
                <a:gridCol w="360132"/>
                <a:gridCol w="647891"/>
                <a:gridCol w="896775"/>
                <a:gridCol w="831262"/>
                <a:gridCol w="720017"/>
                <a:gridCol w="1080025"/>
                <a:gridCol w="720017"/>
                <a:gridCol w="576013"/>
                <a:gridCol w="504012"/>
                <a:gridCol w="789221"/>
                <a:gridCol w="1586835"/>
              </a:tblGrid>
              <a:tr h="315721">
                <a:tc>
                  <a:txBody>
                    <a:bodyPr/>
                    <a:lstStyle/>
                    <a:p>
                      <a:endParaRPr lang="es-MX" sz="700" dirty="0">
                        <a:solidFill>
                          <a:schemeClr val="bg1"/>
                        </a:solidFill>
                      </a:endParaRPr>
                    </a:p>
                  </a:txBody>
                  <a:tcPr marL="91432" marR="91432" marT="45725" marB="45725">
                    <a:solidFill>
                      <a:schemeClr val="accent4">
                        <a:lumMod val="75000"/>
                      </a:schemeClr>
                    </a:solidFill>
                  </a:tcPr>
                </a:tc>
                <a:tc>
                  <a:txBody>
                    <a:bodyPr/>
                    <a:lstStyle/>
                    <a:p>
                      <a:endParaRPr lang="es-MX" sz="700" dirty="0">
                        <a:solidFill>
                          <a:schemeClr val="bg1"/>
                        </a:solidFill>
                      </a:endParaRPr>
                    </a:p>
                  </a:txBody>
                  <a:tcPr marL="91432" marR="91432" marT="45725" marB="45725">
                    <a:solidFill>
                      <a:schemeClr val="accent4">
                        <a:lumMod val="75000"/>
                      </a:schemeClr>
                    </a:solidFill>
                  </a:tcPr>
                </a:tc>
                <a:tc>
                  <a:txBody>
                    <a:bodyPr/>
                    <a:lstStyle/>
                    <a:p>
                      <a:pPr algn="ctr"/>
                      <a:r>
                        <a:rPr lang="es-MX" sz="1000" dirty="0" smtClean="0">
                          <a:solidFill>
                            <a:schemeClr val="tx1"/>
                          </a:solidFill>
                        </a:rPr>
                        <a:t>CÓRDOBA</a:t>
                      </a:r>
                      <a:r>
                        <a:rPr lang="es-MX" sz="1000" baseline="0" dirty="0" smtClean="0">
                          <a:solidFill>
                            <a:schemeClr val="tx1"/>
                          </a:solidFill>
                        </a:rPr>
                        <a:t> </a:t>
                      </a:r>
                      <a:endParaRPr lang="es-MX" sz="1000" dirty="0">
                        <a:solidFill>
                          <a:schemeClr val="tx1"/>
                        </a:solidFill>
                      </a:endParaRPr>
                    </a:p>
                  </a:txBody>
                  <a:tcPr marL="91432" marR="91432" marT="45725" marB="45725">
                    <a:solidFill>
                      <a:schemeClr val="accent4">
                        <a:lumMod val="60000"/>
                        <a:lumOff val="40000"/>
                      </a:schemeClr>
                    </a:solidFill>
                  </a:tcPr>
                </a:tc>
                <a:tc>
                  <a:txBody>
                    <a:bodyPr/>
                    <a:lstStyle/>
                    <a:p>
                      <a:pPr algn="ctr"/>
                      <a:endParaRPr lang="es-MX" sz="700" dirty="0">
                        <a:solidFill>
                          <a:schemeClr val="bg1"/>
                        </a:solidFill>
                      </a:endParaRPr>
                    </a:p>
                  </a:txBody>
                  <a:tcPr marL="91432" marR="91432" marT="45725" marB="45725">
                    <a:solidFill>
                      <a:schemeClr val="accent4">
                        <a:lumMod val="60000"/>
                        <a:lumOff val="40000"/>
                      </a:schemeClr>
                    </a:solidFill>
                  </a:tcPr>
                </a:tc>
                <a:tc>
                  <a:txBody>
                    <a:bodyPr/>
                    <a:lstStyle/>
                    <a:p>
                      <a:pPr algn="ctr"/>
                      <a:endParaRPr lang="es-MX" sz="700" dirty="0"/>
                    </a:p>
                  </a:txBody>
                  <a:tcPr marL="91432" marR="91432" marT="45725" marB="45725">
                    <a:solidFill>
                      <a:schemeClr val="accent4">
                        <a:lumMod val="60000"/>
                        <a:lumOff val="40000"/>
                      </a:schemeClr>
                    </a:solidFill>
                  </a:tcPr>
                </a:tc>
                <a:tc>
                  <a:txBody>
                    <a:bodyPr/>
                    <a:lstStyle/>
                    <a:p>
                      <a:pPr algn="ctr"/>
                      <a:endParaRPr lang="es-MX" sz="700" dirty="0"/>
                    </a:p>
                  </a:txBody>
                  <a:tcPr marL="91432" marR="91432" marT="45725" marB="45725">
                    <a:solidFill>
                      <a:schemeClr val="accent4">
                        <a:lumMod val="60000"/>
                        <a:lumOff val="40000"/>
                      </a:schemeClr>
                    </a:solidFill>
                  </a:tcPr>
                </a:tc>
                <a:tc>
                  <a:txBody>
                    <a:bodyPr/>
                    <a:lstStyle/>
                    <a:p>
                      <a:pPr algn="ctr"/>
                      <a:endParaRPr lang="es-MX" sz="700" dirty="0"/>
                    </a:p>
                  </a:txBody>
                  <a:tcPr marL="91432" marR="91432" marT="45725" marB="45725">
                    <a:solidFill>
                      <a:schemeClr val="accent4">
                        <a:lumMod val="60000"/>
                        <a:lumOff val="40000"/>
                      </a:schemeClr>
                    </a:solidFill>
                  </a:tcPr>
                </a:tc>
                <a:tc>
                  <a:txBody>
                    <a:bodyPr/>
                    <a:lstStyle/>
                    <a:p>
                      <a:pPr algn="ctr"/>
                      <a:endParaRPr lang="es-MX" sz="700" dirty="0"/>
                    </a:p>
                  </a:txBody>
                  <a:tcPr marL="91432" marR="91432" marT="45725" marB="45725">
                    <a:solidFill>
                      <a:schemeClr val="accent4">
                        <a:lumMod val="60000"/>
                        <a:lumOff val="40000"/>
                      </a:schemeClr>
                    </a:solidFill>
                  </a:tcPr>
                </a:tc>
                <a:tc>
                  <a:txBody>
                    <a:bodyPr/>
                    <a:lstStyle/>
                    <a:p>
                      <a:pPr algn="ctr"/>
                      <a:endParaRPr lang="es-MX" sz="700" dirty="0"/>
                    </a:p>
                  </a:txBody>
                  <a:tcPr marL="91432" marR="91432" marT="45725" marB="45725">
                    <a:solidFill>
                      <a:schemeClr val="accent4">
                        <a:lumMod val="60000"/>
                        <a:lumOff val="40000"/>
                      </a:schemeClr>
                    </a:solidFill>
                  </a:tcPr>
                </a:tc>
                <a:tc>
                  <a:txBody>
                    <a:bodyPr/>
                    <a:lstStyle/>
                    <a:p>
                      <a:pPr algn="ctr"/>
                      <a:endParaRPr lang="es-MX" sz="700" dirty="0"/>
                    </a:p>
                  </a:txBody>
                  <a:tcPr marL="91432" marR="91432" marT="45725" marB="45725">
                    <a:solidFill>
                      <a:schemeClr val="accent4">
                        <a:lumMod val="60000"/>
                        <a:lumOff val="40000"/>
                      </a:schemeClr>
                    </a:solidFill>
                  </a:tcPr>
                </a:tc>
                <a:tc>
                  <a:txBody>
                    <a:bodyPr/>
                    <a:lstStyle/>
                    <a:p>
                      <a:pPr algn="ctr"/>
                      <a:endParaRPr lang="es-MX" sz="700" dirty="0"/>
                    </a:p>
                  </a:txBody>
                  <a:tcPr marL="91432" marR="91432" marT="45725" marB="45725">
                    <a:solidFill>
                      <a:schemeClr val="accent4">
                        <a:lumMod val="60000"/>
                        <a:lumOff val="40000"/>
                      </a:schemeClr>
                    </a:solidFill>
                  </a:tcPr>
                </a:tc>
              </a:tr>
              <a:tr h="411479">
                <a:tc>
                  <a:txBody>
                    <a:bodyPr/>
                    <a:lstStyle/>
                    <a:p>
                      <a:pPr algn="ctr"/>
                      <a:r>
                        <a:rPr lang="es-MX" sz="700" dirty="0" smtClean="0">
                          <a:solidFill>
                            <a:schemeClr val="bg1"/>
                          </a:solidFill>
                        </a:rPr>
                        <a:t>4</a:t>
                      </a:r>
                      <a:endParaRPr lang="es-MX" sz="700" dirty="0">
                        <a:solidFill>
                          <a:schemeClr val="bg1"/>
                        </a:solidFill>
                      </a:endParaRPr>
                    </a:p>
                  </a:txBody>
                  <a:tcPr marL="91432" marR="91432" marT="45725" marB="45725"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PRIVADO</a:t>
                      </a:r>
                      <a:r>
                        <a:rPr lang="es-MX" sz="700" baseline="0" dirty="0" smtClean="0">
                          <a:solidFill>
                            <a:schemeClr val="bg1"/>
                          </a:solidFill>
                        </a:rPr>
                        <a:t> </a:t>
                      </a:r>
                      <a:endParaRPr lang="es-MX" sz="700" dirty="0" smtClean="0">
                        <a:solidFill>
                          <a:schemeClr val="bg1"/>
                        </a:solidFill>
                      </a:endParaRPr>
                    </a:p>
                    <a:p>
                      <a:pPr algn="ctr"/>
                      <a:endParaRPr lang="es-MX" sz="700" dirty="0">
                        <a:solidFill>
                          <a:schemeClr val="bg1"/>
                        </a:solidFill>
                      </a:endParaRPr>
                    </a:p>
                  </a:txBody>
                  <a:tcPr marL="91432" marR="91432" marT="45725" marB="45725" anchor="ctr">
                    <a:solidFill>
                      <a:schemeClr val="accent4">
                        <a:lumMod val="75000"/>
                      </a:schemeClr>
                    </a:solidFill>
                  </a:tcPr>
                </a:tc>
                <a:tc>
                  <a:txBody>
                    <a:bodyPr/>
                    <a:lstStyle/>
                    <a:p>
                      <a:pPr algn="ctr"/>
                      <a:r>
                        <a:rPr lang="es-MX" sz="700" dirty="0" smtClean="0"/>
                        <a:t>CASA</a:t>
                      </a:r>
                      <a:r>
                        <a:rPr lang="es-MX" sz="700" baseline="0" dirty="0" smtClean="0"/>
                        <a:t> HOGAR CÓRDOBA A.C </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AV. 31 No. 4407 EL DORADO PUEBLO QUIETO </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01-271-716-18-11</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LIC.</a:t>
                      </a:r>
                      <a:r>
                        <a:rPr lang="es-MX" sz="700" baseline="0" dirty="0" smtClean="0"/>
                        <a:t> ROSSANA VILLEGAS MORALES </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30</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9</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13</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5</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25" marB="45725" anchor="ctr">
                    <a:solidFill>
                      <a:schemeClr val="accent4">
                        <a:lumMod val="20000"/>
                        <a:lumOff val="80000"/>
                      </a:schemeClr>
                    </a:solidFill>
                  </a:tcPr>
                </a:tc>
              </a:tr>
              <a:tr h="411479">
                <a:tc>
                  <a:txBody>
                    <a:bodyPr/>
                    <a:lstStyle/>
                    <a:p>
                      <a:pPr algn="ctr"/>
                      <a:r>
                        <a:rPr lang="es-MX" sz="700" dirty="0" smtClean="0">
                          <a:solidFill>
                            <a:schemeClr val="bg1"/>
                          </a:solidFill>
                        </a:rPr>
                        <a:t>5</a:t>
                      </a:r>
                      <a:endParaRPr lang="es-MX" sz="700" dirty="0">
                        <a:solidFill>
                          <a:schemeClr val="bg1"/>
                        </a:solidFill>
                      </a:endParaRPr>
                    </a:p>
                  </a:txBody>
                  <a:tcPr marL="91432" marR="91432" marT="45725" marB="45725" anchor="ctr">
                    <a:solidFill>
                      <a:schemeClr val="accent4">
                        <a:lumMod val="75000"/>
                      </a:schemeClr>
                    </a:solidFill>
                  </a:tcPr>
                </a:tc>
                <a:tc>
                  <a:txBody>
                    <a:bodyPr/>
                    <a:lstStyle/>
                    <a:p>
                      <a:pPr algn="ctr"/>
                      <a:r>
                        <a:rPr lang="es-MX" sz="700" dirty="0" smtClean="0">
                          <a:solidFill>
                            <a:schemeClr val="bg1"/>
                          </a:solidFill>
                        </a:rPr>
                        <a:t>PRIVADO</a:t>
                      </a:r>
                      <a:endParaRPr lang="es-MX" sz="700" dirty="0">
                        <a:solidFill>
                          <a:schemeClr val="bg1"/>
                        </a:solidFill>
                      </a:endParaRPr>
                    </a:p>
                  </a:txBody>
                  <a:tcPr marL="91432" marR="91432" marT="45725" marB="45725" anchor="ctr">
                    <a:solidFill>
                      <a:schemeClr val="accent4">
                        <a:lumMod val="75000"/>
                      </a:schemeClr>
                    </a:solidFill>
                  </a:tcPr>
                </a:tc>
                <a:tc>
                  <a:txBody>
                    <a:bodyPr/>
                    <a:lstStyle/>
                    <a:p>
                      <a:pPr algn="ctr"/>
                      <a:r>
                        <a:rPr lang="es-MX" sz="700" dirty="0" smtClean="0"/>
                        <a:t>CASA HOGAR PEREGRINOS DE LA PALABRA</a:t>
                      </a:r>
                      <a:r>
                        <a:rPr lang="es-MX" sz="700" baseline="0" dirty="0" smtClean="0"/>
                        <a:t> DE DIOS</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PRIVADA</a:t>
                      </a:r>
                      <a:r>
                        <a:rPr lang="es-MX" sz="700" baseline="0" dirty="0" smtClean="0"/>
                        <a:t> 7 S/N COLONIA 20 DE NOVIEMBRE</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01-27-11-06-45-27</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JESÚS</a:t>
                      </a:r>
                      <a:r>
                        <a:rPr lang="es-MX" sz="700" baseline="0" dirty="0" smtClean="0"/>
                        <a:t> MELCHOR TORRES</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70</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20</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7</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22</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25" marB="45725" anchor="ctr">
                    <a:solidFill>
                      <a:schemeClr val="accent4">
                        <a:lumMod val="20000"/>
                        <a:lumOff val="80000"/>
                      </a:schemeClr>
                    </a:solidFill>
                  </a:tcPr>
                </a:tc>
              </a:tr>
              <a:tr h="518047">
                <a:tc>
                  <a:txBody>
                    <a:bodyPr/>
                    <a:lstStyle/>
                    <a:p>
                      <a:pPr algn="ctr"/>
                      <a:r>
                        <a:rPr lang="es-MX" sz="700" dirty="0" smtClean="0">
                          <a:solidFill>
                            <a:schemeClr val="bg1"/>
                          </a:solidFill>
                        </a:rPr>
                        <a:t>6</a:t>
                      </a:r>
                      <a:endParaRPr lang="es-MX" sz="700" dirty="0">
                        <a:solidFill>
                          <a:schemeClr val="bg1"/>
                        </a:solidFill>
                      </a:endParaRPr>
                    </a:p>
                  </a:txBody>
                  <a:tcPr marL="91432" marR="91432" marT="45725" marB="45725" anchor="ctr">
                    <a:solidFill>
                      <a:schemeClr val="accent4">
                        <a:lumMod val="75000"/>
                      </a:schemeClr>
                    </a:solidFill>
                  </a:tcPr>
                </a:tc>
                <a:tc>
                  <a:txBody>
                    <a:bodyPr/>
                    <a:lstStyle/>
                    <a:p>
                      <a:pPr algn="ctr"/>
                      <a:r>
                        <a:rPr lang="es-MX" sz="700" dirty="0" smtClean="0">
                          <a:solidFill>
                            <a:schemeClr val="bg1"/>
                          </a:solidFill>
                        </a:rPr>
                        <a:t>PRIVADO</a:t>
                      </a:r>
                      <a:endParaRPr lang="es-MX" sz="700" dirty="0">
                        <a:solidFill>
                          <a:schemeClr val="bg1"/>
                        </a:solidFill>
                      </a:endParaRPr>
                    </a:p>
                  </a:txBody>
                  <a:tcPr marL="91432" marR="91432" marT="45725" marB="45725" anchor="ctr">
                    <a:solidFill>
                      <a:schemeClr val="accent4">
                        <a:lumMod val="75000"/>
                      </a:schemeClr>
                    </a:solidFill>
                  </a:tcPr>
                </a:tc>
                <a:tc>
                  <a:txBody>
                    <a:bodyPr/>
                    <a:lstStyle/>
                    <a:p>
                      <a:pPr algn="ctr"/>
                      <a:r>
                        <a:rPr lang="es-MX" sz="700" dirty="0" smtClean="0"/>
                        <a:t>CASA </a:t>
                      </a:r>
                      <a:r>
                        <a:rPr lang="es-MX" sz="700" dirty="0" err="1" smtClean="0"/>
                        <a:t>JASSIEL</a:t>
                      </a:r>
                      <a:endParaRPr lang="es-MX" sz="700" dirty="0" smtClean="0"/>
                    </a:p>
                  </a:txBody>
                  <a:tcPr marL="91432" marR="91432" marT="45725" marB="45725" anchor="ctr">
                    <a:solidFill>
                      <a:schemeClr val="accent4">
                        <a:lumMod val="20000"/>
                        <a:lumOff val="80000"/>
                      </a:schemeClr>
                    </a:solidFill>
                  </a:tcPr>
                </a:tc>
                <a:tc>
                  <a:txBody>
                    <a:bodyPr/>
                    <a:lstStyle/>
                    <a:p>
                      <a:pPr algn="ctr"/>
                      <a:r>
                        <a:rPr lang="es-MX" sz="700" dirty="0" smtClean="0"/>
                        <a:t>CALLE 6 No. 2500, COL.</a:t>
                      </a:r>
                      <a:r>
                        <a:rPr lang="es-MX" sz="700" baseline="0" dirty="0" smtClean="0"/>
                        <a:t> SAN </a:t>
                      </a:r>
                      <a:r>
                        <a:rPr lang="es-MX" sz="700" baseline="0" dirty="0" err="1" smtClean="0"/>
                        <a:t>CRISTOBAL</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01-271-157-2203</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err="1" smtClean="0"/>
                        <a:t>DIRKJE</a:t>
                      </a:r>
                      <a:r>
                        <a:rPr lang="es-MX" sz="700" dirty="0" smtClean="0"/>
                        <a:t> JOHANNA VAN DER </a:t>
                      </a:r>
                      <a:r>
                        <a:rPr lang="es-MX" sz="700" dirty="0" err="1" smtClean="0"/>
                        <a:t>PLAS</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8</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2</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5</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25" marB="45725"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25" marB="45725" anchor="ctr">
                    <a:solidFill>
                      <a:schemeClr val="accent4">
                        <a:lumMod val="20000"/>
                        <a:lumOff val="80000"/>
                      </a:schemeClr>
                    </a:solidFill>
                  </a:tcPr>
                </a:tc>
              </a:tr>
              <a:tr h="350303">
                <a:tc>
                  <a:txBody>
                    <a:bodyPr/>
                    <a:lstStyle/>
                    <a:p>
                      <a:pPr algn="ctr"/>
                      <a:endParaRPr lang="es-MX" sz="700" dirty="0">
                        <a:solidFill>
                          <a:schemeClr val="bg1"/>
                        </a:solidFill>
                      </a:endParaRPr>
                    </a:p>
                  </a:txBody>
                  <a:tcPr marL="91432" marR="91432" marT="45690" marB="45690" anchor="ctr">
                    <a:solidFill>
                      <a:schemeClr val="accent4">
                        <a:lumMod val="75000"/>
                      </a:schemeClr>
                    </a:solidFill>
                  </a:tcPr>
                </a:tc>
                <a:tc>
                  <a:txBody>
                    <a:bodyPr/>
                    <a:lstStyle/>
                    <a:p>
                      <a:pPr algn="ctr"/>
                      <a:endParaRPr lang="es-MX" sz="700" dirty="0">
                        <a:solidFill>
                          <a:schemeClr val="bg1"/>
                        </a:solidFill>
                      </a:endParaRPr>
                    </a:p>
                  </a:txBody>
                  <a:tcPr marL="91432" marR="91432" marT="45690" marB="45690" anchor="ctr">
                    <a:solidFill>
                      <a:schemeClr val="accent4">
                        <a:lumMod val="75000"/>
                      </a:schemeClr>
                    </a:solidFill>
                  </a:tcPr>
                </a:tc>
                <a:tc>
                  <a:txBody>
                    <a:bodyPr/>
                    <a:lstStyle/>
                    <a:p>
                      <a:pPr algn="ctr"/>
                      <a:r>
                        <a:rPr lang="es-MX" sz="1000" b="1" dirty="0" smtClean="0">
                          <a:solidFill>
                            <a:schemeClr val="tx1"/>
                          </a:solidFill>
                        </a:rPr>
                        <a:t>JÁLTIPAN </a:t>
                      </a:r>
                      <a:endParaRPr lang="es-MX" sz="1000" b="1" dirty="0">
                        <a:solidFill>
                          <a:schemeClr val="tx1"/>
                        </a:solidFill>
                      </a:endParaRPr>
                    </a:p>
                  </a:txBody>
                  <a:tcPr marL="91432" marR="91432" marT="45690" marB="45690" anchor="ctr">
                    <a:solidFill>
                      <a:schemeClr val="accent4">
                        <a:lumMod val="40000"/>
                        <a:lumOff val="60000"/>
                      </a:schemeClr>
                    </a:solidFill>
                  </a:tcPr>
                </a:tc>
                <a:tc>
                  <a:txBody>
                    <a:bodyPr/>
                    <a:lstStyle/>
                    <a:p>
                      <a:pPr algn="ctr"/>
                      <a:endParaRPr lang="es-MX" sz="700" dirty="0">
                        <a:solidFill>
                          <a:schemeClr val="tx1"/>
                        </a:solidFill>
                      </a:endParaRPr>
                    </a:p>
                  </a:txBody>
                  <a:tcPr marL="91432" marR="91432" marT="45690" marB="45690" anchor="ctr">
                    <a:solidFill>
                      <a:schemeClr val="accent4">
                        <a:lumMod val="40000"/>
                        <a:lumOff val="60000"/>
                      </a:schemeClr>
                    </a:solidFill>
                  </a:tcPr>
                </a:tc>
                <a:tc>
                  <a:txBody>
                    <a:bodyPr/>
                    <a:lstStyle/>
                    <a:p>
                      <a:pPr algn="ctr"/>
                      <a:endParaRPr lang="es-MX" sz="700" dirty="0"/>
                    </a:p>
                  </a:txBody>
                  <a:tcPr marL="91432" marR="91432" marT="45690" marB="45690" anchor="ctr">
                    <a:solidFill>
                      <a:schemeClr val="accent4">
                        <a:lumMod val="40000"/>
                        <a:lumOff val="60000"/>
                      </a:schemeClr>
                    </a:solidFill>
                  </a:tcPr>
                </a:tc>
                <a:tc>
                  <a:txBody>
                    <a:bodyPr/>
                    <a:lstStyle/>
                    <a:p>
                      <a:pPr algn="ctr"/>
                      <a:endParaRPr lang="es-MX" sz="700" dirty="0"/>
                    </a:p>
                  </a:txBody>
                  <a:tcPr marL="91432" marR="91432" marT="45690" marB="45690" anchor="ctr">
                    <a:solidFill>
                      <a:schemeClr val="accent4">
                        <a:lumMod val="40000"/>
                        <a:lumOff val="60000"/>
                      </a:schemeClr>
                    </a:solidFill>
                  </a:tcPr>
                </a:tc>
                <a:tc>
                  <a:txBody>
                    <a:bodyPr/>
                    <a:lstStyle/>
                    <a:p>
                      <a:pPr algn="ctr"/>
                      <a:endParaRPr lang="es-MX" sz="700" dirty="0"/>
                    </a:p>
                  </a:txBody>
                  <a:tcPr marL="91432" marR="91432" marT="45690" marB="45690" anchor="ctr">
                    <a:solidFill>
                      <a:schemeClr val="accent4">
                        <a:lumMod val="40000"/>
                        <a:lumOff val="60000"/>
                      </a:schemeClr>
                    </a:solidFill>
                  </a:tcPr>
                </a:tc>
                <a:tc>
                  <a:txBody>
                    <a:bodyPr/>
                    <a:lstStyle/>
                    <a:p>
                      <a:pPr algn="ctr"/>
                      <a:endParaRPr lang="es-MX" sz="700" dirty="0"/>
                    </a:p>
                  </a:txBody>
                  <a:tcPr marL="91432" marR="91432" marT="45690" marB="45690" anchor="ctr">
                    <a:solidFill>
                      <a:schemeClr val="accent4">
                        <a:lumMod val="40000"/>
                        <a:lumOff val="60000"/>
                      </a:schemeClr>
                    </a:solidFill>
                  </a:tcPr>
                </a:tc>
                <a:tc>
                  <a:txBody>
                    <a:bodyPr/>
                    <a:lstStyle/>
                    <a:p>
                      <a:pPr algn="ctr"/>
                      <a:endParaRPr lang="es-MX" sz="700" dirty="0"/>
                    </a:p>
                  </a:txBody>
                  <a:tcPr marL="91432" marR="91432" marT="45690" marB="45690" anchor="ctr">
                    <a:solidFill>
                      <a:schemeClr val="accent4">
                        <a:lumMod val="40000"/>
                        <a:lumOff val="60000"/>
                      </a:schemeClr>
                    </a:solidFill>
                  </a:tcPr>
                </a:tc>
                <a:tc>
                  <a:txBody>
                    <a:bodyPr/>
                    <a:lstStyle/>
                    <a:p>
                      <a:pPr algn="ctr"/>
                      <a:endParaRPr lang="es-MX" sz="700" dirty="0"/>
                    </a:p>
                  </a:txBody>
                  <a:tcPr marL="91432" marR="91432" marT="45690" marB="45690" anchor="ctr">
                    <a:solidFill>
                      <a:schemeClr val="accent4">
                        <a:lumMod val="40000"/>
                        <a:lumOff val="60000"/>
                      </a:schemeClr>
                    </a:solidFill>
                  </a:tcPr>
                </a:tc>
                <a:tc>
                  <a:txBody>
                    <a:bodyPr/>
                    <a:lstStyle/>
                    <a:p>
                      <a:pPr algn="ctr"/>
                      <a:endParaRPr lang="es-MX" sz="700" dirty="0"/>
                    </a:p>
                  </a:txBody>
                  <a:tcPr marL="91432" marR="91432" marT="45690" marB="45690" anchor="ctr">
                    <a:solidFill>
                      <a:schemeClr val="accent4">
                        <a:lumMod val="40000"/>
                        <a:lumOff val="60000"/>
                      </a:schemeClr>
                    </a:solidFill>
                  </a:tcPr>
                </a:tc>
              </a:tr>
              <a:tr h="731438">
                <a:tc>
                  <a:txBody>
                    <a:bodyPr/>
                    <a:lstStyle/>
                    <a:p>
                      <a:pPr algn="ctr"/>
                      <a:r>
                        <a:rPr lang="es-MX" sz="700" dirty="0" smtClean="0">
                          <a:solidFill>
                            <a:schemeClr val="bg1"/>
                          </a:solidFill>
                        </a:rPr>
                        <a:t>7</a:t>
                      </a:r>
                      <a:endParaRPr lang="es-MX" sz="700" dirty="0">
                        <a:solidFill>
                          <a:schemeClr val="bg1"/>
                        </a:solidFill>
                      </a:endParaRPr>
                    </a:p>
                  </a:txBody>
                  <a:tcPr marL="91432" marR="91432" marT="45690" marB="45690" anchor="ctr">
                    <a:solidFill>
                      <a:schemeClr val="accent4">
                        <a:lumMod val="75000"/>
                      </a:schemeClr>
                    </a:solidFill>
                  </a:tcPr>
                </a:tc>
                <a:tc>
                  <a:txBody>
                    <a:bodyPr/>
                    <a:lstStyle/>
                    <a:p>
                      <a:pPr algn="ctr"/>
                      <a:r>
                        <a:rPr lang="es-MX" sz="700" dirty="0" smtClean="0">
                          <a:solidFill>
                            <a:schemeClr val="bg1"/>
                          </a:solidFill>
                        </a:rPr>
                        <a:t>PRIVADO </a:t>
                      </a:r>
                      <a:endParaRPr lang="es-MX" sz="700" dirty="0">
                        <a:solidFill>
                          <a:schemeClr val="bg1"/>
                        </a:solidFill>
                      </a:endParaRPr>
                    </a:p>
                  </a:txBody>
                  <a:tcPr marL="91432" marR="91432" marT="45690" marB="45690" anchor="ctr">
                    <a:solidFill>
                      <a:schemeClr val="accent4">
                        <a:lumMod val="75000"/>
                      </a:schemeClr>
                    </a:solidFill>
                  </a:tcPr>
                </a:tc>
                <a:tc>
                  <a:txBody>
                    <a:bodyPr/>
                    <a:lstStyle/>
                    <a:p>
                      <a:pPr algn="ctr"/>
                      <a:r>
                        <a:rPr lang="es-MX" sz="700" dirty="0" smtClean="0"/>
                        <a:t>UNIFICACIÓN E INTEGRACIÓN FAMILIAR</a:t>
                      </a:r>
                      <a:r>
                        <a:rPr lang="es-MX" sz="700" baseline="0" dirty="0" smtClean="0"/>
                        <a:t> </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ALTAMIRANO</a:t>
                      </a:r>
                      <a:r>
                        <a:rPr lang="es-MX" sz="700" baseline="0" dirty="0" smtClean="0"/>
                        <a:t> 105 ENTRE ZAMORA Y RAMON CORONA ESQ CALLEJON PIPILA. CENTRO</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01-922-264-23-26                                              01-922-264-20-88                                                   01-922-264-23-26</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C.  ELDA GRACIA HÉRNANDEZ SANTIAGO </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50</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5</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14</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4</a:t>
                      </a:r>
                      <a:endParaRPr lang="es-MX" sz="700" dirty="0"/>
                    </a:p>
                  </a:txBody>
                  <a:tcPr marL="91432" marR="91432" marT="45690" marB="45690" anchor="ctr">
                    <a:solidFill>
                      <a:schemeClr val="accent4">
                        <a:lumMod val="20000"/>
                        <a:lumOff val="80000"/>
                      </a:schemeClr>
                    </a:solidFill>
                  </a:tcPr>
                </a:tc>
                <a:tc>
                  <a:txBody>
                    <a:bodyPr/>
                    <a:lstStyle/>
                    <a:p>
                      <a:pPr algn="ctr"/>
                      <a:r>
                        <a:rPr lang="es-MX" sz="700" dirty="0" smtClean="0"/>
                        <a:t>2</a:t>
                      </a:r>
                      <a:endParaRPr lang="es-MX" sz="700" dirty="0"/>
                    </a:p>
                  </a:txBody>
                  <a:tcPr marL="91432" marR="91432" marT="45690" marB="45690" anchor="ctr">
                    <a:solidFill>
                      <a:schemeClr val="accent4">
                        <a:lumMod val="20000"/>
                        <a:lumOff val="80000"/>
                      </a:schemeClr>
                    </a:solidFill>
                  </a:tcPr>
                </a:tc>
              </a:tr>
              <a:tr h="365563">
                <a:tc>
                  <a:txBody>
                    <a:bodyPr/>
                    <a:lstStyle/>
                    <a:p>
                      <a:pPr algn="ctr"/>
                      <a:endParaRPr lang="es-MX" sz="700" dirty="0">
                        <a:solidFill>
                          <a:schemeClr val="bg1"/>
                        </a:solidFill>
                      </a:endParaRPr>
                    </a:p>
                  </a:txBody>
                  <a:tcPr marL="91442" marR="91442" marT="45626" marB="45626" anchor="ctr">
                    <a:solidFill>
                      <a:schemeClr val="accent4">
                        <a:lumMod val="75000"/>
                      </a:schemeClr>
                    </a:solidFill>
                  </a:tcPr>
                </a:tc>
                <a:tc>
                  <a:txBody>
                    <a:bodyPr/>
                    <a:lstStyle/>
                    <a:p>
                      <a:pPr algn="ctr"/>
                      <a:endParaRPr lang="es-MX" sz="700" dirty="0">
                        <a:solidFill>
                          <a:schemeClr val="bg1"/>
                        </a:solidFill>
                      </a:endParaRPr>
                    </a:p>
                  </a:txBody>
                  <a:tcPr marL="91442" marR="91442" marT="45626" marB="45626" anchor="ctr">
                    <a:solidFill>
                      <a:schemeClr val="accent4">
                        <a:lumMod val="75000"/>
                      </a:schemeClr>
                    </a:solidFill>
                  </a:tcPr>
                </a:tc>
                <a:tc>
                  <a:txBody>
                    <a:bodyPr/>
                    <a:lstStyle/>
                    <a:p>
                      <a:pPr algn="ctr"/>
                      <a:r>
                        <a:rPr lang="es-MX" sz="900" b="1" dirty="0" smtClean="0">
                          <a:solidFill>
                            <a:schemeClr val="tx1"/>
                          </a:solidFill>
                        </a:rPr>
                        <a:t>MARTÍNEZ DE LA TORRE</a:t>
                      </a:r>
                      <a:endParaRPr lang="es-MX" sz="900" b="1" dirty="0">
                        <a:solidFill>
                          <a:schemeClr val="tx1"/>
                        </a:solidFill>
                      </a:endParaRPr>
                    </a:p>
                  </a:txBody>
                  <a:tcPr marL="91442" marR="91442" marT="45626" marB="45626" anchor="ctr">
                    <a:solidFill>
                      <a:schemeClr val="accent4">
                        <a:lumMod val="40000"/>
                        <a:lumOff val="60000"/>
                      </a:schemeClr>
                    </a:solidFill>
                  </a:tcPr>
                </a:tc>
                <a:tc>
                  <a:txBody>
                    <a:bodyPr/>
                    <a:lstStyle/>
                    <a:p>
                      <a:pPr algn="ctr"/>
                      <a:endParaRPr lang="es-MX" sz="800" dirty="0">
                        <a:solidFill>
                          <a:schemeClr val="tx1"/>
                        </a:solidFill>
                      </a:endParaRPr>
                    </a:p>
                  </a:txBody>
                  <a:tcPr marL="91442" marR="91442" marT="45626" marB="45626" anchor="ctr">
                    <a:solidFill>
                      <a:schemeClr val="accent4">
                        <a:lumMod val="40000"/>
                        <a:lumOff val="60000"/>
                      </a:schemeClr>
                    </a:solidFill>
                  </a:tcPr>
                </a:tc>
                <a:tc>
                  <a:txBody>
                    <a:bodyPr/>
                    <a:lstStyle/>
                    <a:p>
                      <a:pPr algn="ctr"/>
                      <a:endParaRPr lang="es-MX" sz="700" dirty="0"/>
                    </a:p>
                  </a:txBody>
                  <a:tcPr marL="91442" marR="91442" marT="45626" marB="45626" anchor="ctr">
                    <a:solidFill>
                      <a:schemeClr val="accent4">
                        <a:lumMod val="40000"/>
                        <a:lumOff val="60000"/>
                      </a:schemeClr>
                    </a:solidFill>
                  </a:tcPr>
                </a:tc>
                <a:tc>
                  <a:txBody>
                    <a:bodyPr/>
                    <a:lstStyle/>
                    <a:p>
                      <a:pPr algn="ctr"/>
                      <a:endParaRPr lang="es-MX" sz="700" dirty="0"/>
                    </a:p>
                  </a:txBody>
                  <a:tcPr marL="91442" marR="91442" marT="45626" marB="45626" anchor="ctr">
                    <a:solidFill>
                      <a:schemeClr val="accent4">
                        <a:lumMod val="40000"/>
                        <a:lumOff val="60000"/>
                      </a:schemeClr>
                    </a:solidFill>
                  </a:tcPr>
                </a:tc>
                <a:tc>
                  <a:txBody>
                    <a:bodyPr/>
                    <a:lstStyle/>
                    <a:p>
                      <a:pPr algn="ctr"/>
                      <a:endParaRPr lang="es-MX" sz="700" dirty="0"/>
                    </a:p>
                  </a:txBody>
                  <a:tcPr marL="91442" marR="91442" marT="45626" marB="45626" anchor="ctr">
                    <a:solidFill>
                      <a:schemeClr val="accent4">
                        <a:lumMod val="40000"/>
                        <a:lumOff val="60000"/>
                      </a:schemeClr>
                    </a:solidFill>
                  </a:tcPr>
                </a:tc>
                <a:tc>
                  <a:txBody>
                    <a:bodyPr/>
                    <a:lstStyle/>
                    <a:p>
                      <a:pPr algn="ctr"/>
                      <a:endParaRPr lang="es-MX" sz="700" dirty="0"/>
                    </a:p>
                  </a:txBody>
                  <a:tcPr marL="91442" marR="91442" marT="45626" marB="45626" anchor="ctr">
                    <a:solidFill>
                      <a:schemeClr val="accent4">
                        <a:lumMod val="40000"/>
                        <a:lumOff val="60000"/>
                      </a:schemeClr>
                    </a:solidFill>
                  </a:tcPr>
                </a:tc>
                <a:tc>
                  <a:txBody>
                    <a:bodyPr/>
                    <a:lstStyle/>
                    <a:p>
                      <a:pPr algn="ctr"/>
                      <a:endParaRPr lang="es-MX" sz="700" dirty="0"/>
                    </a:p>
                  </a:txBody>
                  <a:tcPr marL="91442" marR="91442" marT="45626" marB="45626" anchor="ctr">
                    <a:solidFill>
                      <a:schemeClr val="accent4">
                        <a:lumMod val="40000"/>
                        <a:lumOff val="60000"/>
                      </a:schemeClr>
                    </a:solidFill>
                  </a:tcPr>
                </a:tc>
                <a:tc>
                  <a:txBody>
                    <a:bodyPr/>
                    <a:lstStyle/>
                    <a:p>
                      <a:pPr algn="ctr"/>
                      <a:endParaRPr lang="es-MX" sz="700" dirty="0"/>
                    </a:p>
                  </a:txBody>
                  <a:tcPr marL="91442" marR="91442" marT="45626" marB="45626" anchor="ctr">
                    <a:solidFill>
                      <a:schemeClr val="accent4">
                        <a:lumMod val="40000"/>
                        <a:lumOff val="60000"/>
                      </a:schemeClr>
                    </a:solidFill>
                  </a:tcPr>
                </a:tc>
                <a:tc>
                  <a:txBody>
                    <a:bodyPr/>
                    <a:lstStyle/>
                    <a:p>
                      <a:pPr algn="ctr"/>
                      <a:endParaRPr lang="es-MX" sz="700" dirty="0"/>
                    </a:p>
                  </a:txBody>
                  <a:tcPr marL="91442" marR="91442" marT="45626" marB="45626" anchor="ctr">
                    <a:solidFill>
                      <a:schemeClr val="accent4">
                        <a:lumMod val="40000"/>
                        <a:lumOff val="60000"/>
                      </a:schemeClr>
                    </a:solidFill>
                  </a:tcPr>
                </a:tc>
              </a:tr>
              <a:tr h="556114">
                <a:tc>
                  <a:txBody>
                    <a:bodyPr/>
                    <a:lstStyle/>
                    <a:p>
                      <a:pPr algn="ctr"/>
                      <a:r>
                        <a:rPr lang="es-MX" sz="700" dirty="0" smtClean="0">
                          <a:solidFill>
                            <a:schemeClr val="bg1"/>
                          </a:solidFill>
                        </a:rPr>
                        <a:t>8</a:t>
                      </a:r>
                      <a:endParaRPr lang="es-MX" sz="700" dirty="0">
                        <a:solidFill>
                          <a:schemeClr val="bg1"/>
                        </a:solidFill>
                      </a:endParaRPr>
                    </a:p>
                  </a:txBody>
                  <a:tcPr marL="91442" marR="91442" marT="45626" marB="45626" anchor="ctr">
                    <a:solidFill>
                      <a:schemeClr val="accent4">
                        <a:lumMod val="75000"/>
                      </a:schemeClr>
                    </a:solidFill>
                  </a:tcPr>
                </a:tc>
                <a:tc>
                  <a:txBody>
                    <a:bodyPr/>
                    <a:lstStyle/>
                    <a:p>
                      <a:pPr algn="ctr"/>
                      <a:r>
                        <a:rPr lang="es-MX" sz="700" dirty="0" smtClean="0">
                          <a:solidFill>
                            <a:schemeClr val="bg1"/>
                          </a:solidFill>
                        </a:rPr>
                        <a:t>PRIVADO</a:t>
                      </a:r>
                      <a:r>
                        <a:rPr lang="es-MX" sz="700" baseline="0" dirty="0" smtClean="0">
                          <a:solidFill>
                            <a:schemeClr val="bg1"/>
                          </a:solidFill>
                        </a:rPr>
                        <a:t> </a:t>
                      </a:r>
                      <a:endParaRPr lang="es-MX" sz="700" dirty="0">
                        <a:solidFill>
                          <a:schemeClr val="bg1"/>
                        </a:solidFill>
                      </a:endParaRPr>
                    </a:p>
                  </a:txBody>
                  <a:tcPr marL="91442" marR="91442" marT="45626" marB="45626" anchor="ctr">
                    <a:solidFill>
                      <a:schemeClr val="accent4">
                        <a:lumMod val="75000"/>
                      </a:schemeClr>
                    </a:solidFill>
                  </a:tcPr>
                </a:tc>
                <a:tc>
                  <a:txBody>
                    <a:bodyPr/>
                    <a:lstStyle/>
                    <a:p>
                      <a:pPr algn="ctr"/>
                      <a:r>
                        <a:rPr lang="es-MX" sz="700" dirty="0" smtClean="0"/>
                        <a:t>CASA HOGAR LA CONFIANZA EN DIOS </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RIO BOBOS No.</a:t>
                      </a:r>
                      <a:r>
                        <a:rPr lang="es-MX" sz="700" baseline="0" dirty="0" smtClean="0"/>
                        <a:t> 108 COL. EL MIRADOR</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01-232-373-30-80</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C. MARÍA MERCEDES SÁNCHEZ LÓPEZ </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35</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5</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11</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5</a:t>
                      </a:r>
                      <a:endParaRPr lang="es-MX" sz="700" dirty="0"/>
                    </a:p>
                  </a:txBody>
                  <a:tcPr marL="91442" marR="91442" marT="45626" marB="45626" anchor="ctr">
                    <a:solidFill>
                      <a:schemeClr val="accent4">
                        <a:lumMod val="20000"/>
                        <a:lumOff val="80000"/>
                      </a:schemeClr>
                    </a:solidFill>
                  </a:tcPr>
                </a:tc>
                <a:tc>
                  <a:txBody>
                    <a:bodyPr/>
                    <a:lstStyle/>
                    <a:p>
                      <a:pPr algn="ctr"/>
                      <a:r>
                        <a:rPr lang="es-MX" sz="700" dirty="0" smtClean="0"/>
                        <a:t>1</a:t>
                      </a:r>
                      <a:endParaRPr lang="es-MX" sz="700" dirty="0"/>
                    </a:p>
                  </a:txBody>
                  <a:tcPr marL="91442" marR="91442" marT="45626" marB="45626" anchor="ctr">
                    <a:solidFill>
                      <a:schemeClr val="accent4">
                        <a:lumMod val="20000"/>
                        <a:lumOff val="80000"/>
                      </a:schemeClr>
                    </a:solidFill>
                  </a:tcPr>
                </a:tc>
              </a:tr>
            </a:tbl>
          </a:graphicData>
        </a:graphic>
      </p:graphicFrame>
      <p:sp>
        <p:nvSpPr>
          <p:cNvPr id="6" name="3 Título"/>
          <p:cNvSpPr txBox="1">
            <a:spLocks/>
          </p:cNvSpPr>
          <p:nvPr/>
        </p:nvSpPr>
        <p:spPr>
          <a:xfrm>
            <a:off x="23399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528" y="4797152"/>
          <a:ext cx="8712200" cy="792162"/>
        </p:xfrm>
        <a:graphic>
          <a:graphicData uri="http://schemas.openxmlformats.org/drawingml/2006/table">
            <a:tbl>
              <a:tblPr firstRow="1" bandRow="1">
                <a:tableStyleId>{5C22544A-7EE6-4342-B048-85BDC9FD1C3A}</a:tableStyleId>
              </a:tblPr>
              <a:tblGrid>
                <a:gridCol w="359147"/>
                <a:gridCol w="648876"/>
                <a:gridCol w="863292"/>
                <a:gridCol w="864745"/>
                <a:gridCol w="720017"/>
                <a:gridCol w="1080025"/>
                <a:gridCol w="720017"/>
                <a:gridCol w="576013"/>
                <a:gridCol w="504012"/>
                <a:gridCol w="789221"/>
                <a:gridCol w="1586835"/>
              </a:tblGrid>
              <a:tr h="792162">
                <a:tc>
                  <a:txBody>
                    <a:bodyPr/>
                    <a:lstStyle/>
                    <a:p>
                      <a:pPr algn="ctr"/>
                      <a:r>
                        <a:rPr lang="es-MX" sz="700" dirty="0" smtClean="0">
                          <a:solidFill>
                            <a:schemeClr val="bg1"/>
                          </a:solidFill>
                        </a:rPr>
                        <a:t>12</a:t>
                      </a:r>
                      <a:endParaRPr lang="es-MX" sz="700" dirty="0">
                        <a:solidFill>
                          <a:schemeClr val="bg1"/>
                        </a:solidFill>
                      </a:endParaRPr>
                    </a:p>
                  </a:txBody>
                  <a:tcPr marL="91432" marR="91432" marT="45721" marB="45721" anchor="ctr">
                    <a:solidFill>
                      <a:schemeClr val="accent4">
                        <a:lumMod val="75000"/>
                      </a:schemeClr>
                    </a:solidFill>
                  </a:tcPr>
                </a:tc>
                <a:tc>
                  <a:txBody>
                    <a:bodyPr/>
                    <a:lstStyle/>
                    <a:p>
                      <a:pPr algn="ctr"/>
                      <a:r>
                        <a:rPr lang="es-MX" sz="700" dirty="0" smtClean="0">
                          <a:solidFill>
                            <a:schemeClr val="bg1"/>
                          </a:solidFill>
                        </a:rPr>
                        <a:t>PRIVADO</a:t>
                      </a:r>
                      <a:endParaRPr lang="es-MX" sz="700" dirty="0">
                        <a:solidFill>
                          <a:schemeClr val="bg1"/>
                        </a:solidFill>
                      </a:endParaRPr>
                    </a:p>
                  </a:txBody>
                  <a:tcPr marL="91432" marR="91432" marT="45721" marB="45721" anchor="ctr">
                    <a:solidFill>
                      <a:schemeClr val="accent4">
                        <a:lumMod val="75000"/>
                      </a:schemeClr>
                    </a:solidFill>
                  </a:tcPr>
                </a:tc>
                <a:tc>
                  <a:txBody>
                    <a:bodyPr/>
                    <a:lstStyle/>
                    <a:p>
                      <a:pPr algn="ctr"/>
                      <a:r>
                        <a:rPr lang="es-MX" sz="700" b="0" dirty="0" smtClean="0">
                          <a:solidFill>
                            <a:schemeClr val="tx1"/>
                          </a:solidFill>
                        </a:rPr>
                        <a:t>HOGAR FUNDACIÓN</a:t>
                      </a:r>
                      <a:r>
                        <a:rPr lang="es-MX" sz="700" b="0" baseline="0" dirty="0" smtClean="0">
                          <a:solidFill>
                            <a:schemeClr val="tx1"/>
                          </a:solidFill>
                        </a:rPr>
                        <a:t> DE NUESTRA SEÑORA DEL PERPETUO SOCORRO</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20 DE NOV. No. 11 COL. JUÁREZ </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01-72 -724-54-20</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FRAY RUBÉN</a:t>
                      </a:r>
                      <a:r>
                        <a:rPr lang="es-MX" sz="700" b="0" baseline="0" dirty="0" smtClean="0">
                          <a:solidFill>
                            <a:schemeClr val="tx1"/>
                          </a:solidFill>
                        </a:rPr>
                        <a:t> MACEDA FLORES</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40</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3</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0</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3</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2</a:t>
                      </a:r>
                      <a:endParaRPr lang="es-MX" sz="700" b="0" dirty="0">
                        <a:solidFill>
                          <a:schemeClr val="tx1"/>
                        </a:solidFill>
                      </a:endParaRPr>
                    </a:p>
                  </a:txBody>
                  <a:tcPr marL="91432" marR="91432" marT="45721" marB="45721" anchor="ctr">
                    <a:solidFill>
                      <a:schemeClr val="accent4">
                        <a:lumMod val="20000"/>
                        <a:lumOff val="80000"/>
                      </a:schemeClr>
                    </a:solidFill>
                  </a:tcPr>
                </a:tc>
              </a:tr>
            </a:tbl>
          </a:graphicData>
        </a:graphic>
      </p:graphicFrame>
      <p:graphicFrame>
        <p:nvGraphicFramePr>
          <p:cNvPr id="6" name="Table 5"/>
          <p:cNvGraphicFramePr>
            <a:graphicFrameLocks noGrp="1"/>
          </p:cNvGraphicFramePr>
          <p:nvPr/>
        </p:nvGraphicFramePr>
        <p:xfrm>
          <a:off x="322263" y="1698625"/>
          <a:ext cx="8712200" cy="1904999"/>
        </p:xfrm>
        <a:graphic>
          <a:graphicData uri="http://schemas.openxmlformats.org/drawingml/2006/table">
            <a:tbl>
              <a:tblPr firstRow="1" bandRow="1">
                <a:tableStyleId>{5C22544A-7EE6-4342-B048-85BDC9FD1C3A}</a:tableStyleId>
              </a:tblPr>
              <a:tblGrid>
                <a:gridCol w="352739"/>
                <a:gridCol w="634933"/>
                <a:gridCol w="885231"/>
                <a:gridCol w="863157"/>
                <a:gridCol w="720017"/>
                <a:gridCol w="1080025"/>
                <a:gridCol w="720017"/>
                <a:gridCol w="576013"/>
                <a:gridCol w="504012"/>
                <a:gridCol w="789221"/>
                <a:gridCol w="1586835"/>
              </a:tblGrid>
              <a:tr h="516020">
                <a:tc>
                  <a:txBody>
                    <a:bodyPr/>
                    <a:lstStyle/>
                    <a:p>
                      <a:pPr algn="ctr"/>
                      <a:r>
                        <a:rPr lang="es-MX" sz="700" dirty="0" smtClean="0"/>
                        <a:t>No.</a:t>
                      </a:r>
                    </a:p>
                  </a:txBody>
                  <a:tcPr marL="91443" marR="91443" marT="45756" marB="45756" anchor="ctr">
                    <a:solidFill>
                      <a:schemeClr val="accent4">
                        <a:lumMod val="75000"/>
                      </a:schemeClr>
                    </a:solidFill>
                  </a:tcPr>
                </a:tc>
                <a:tc>
                  <a:txBody>
                    <a:bodyPr/>
                    <a:lstStyle/>
                    <a:p>
                      <a:pPr algn="ctr"/>
                      <a:r>
                        <a:rPr lang="es-MX" sz="700" dirty="0" smtClean="0"/>
                        <a:t>PRIVADO/</a:t>
                      </a:r>
                    </a:p>
                    <a:p>
                      <a:pPr algn="ctr"/>
                      <a:r>
                        <a:rPr lang="es-MX" sz="700" dirty="0" smtClean="0"/>
                        <a:t>PÚBLICO</a:t>
                      </a:r>
                      <a:endParaRPr lang="es-MX" sz="700" dirty="0"/>
                    </a:p>
                  </a:txBody>
                  <a:tcPr marL="91443" marR="91443" marT="45756" marB="45756" anchor="ctr">
                    <a:solidFill>
                      <a:schemeClr val="accent4">
                        <a:lumMod val="75000"/>
                      </a:schemeClr>
                    </a:solidFill>
                  </a:tcPr>
                </a:tc>
                <a:tc>
                  <a:txBody>
                    <a:bodyPr/>
                    <a:lstStyle/>
                    <a:p>
                      <a:pPr algn="ctr"/>
                      <a:r>
                        <a:rPr lang="es-MX" sz="700" dirty="0" smtClean="0"/>
                        <a:t>MUNICIPIO Y NOMBRE DEL CENTRO</a:t>
                      </a:r>
                    </a:p>
                  </a:txBody>
                  <a:tcPr marL="91443" marR="91443" marT="45756" marB="45756" anchor="ctr">
                    <a:solidFill>
                      <a:schemeClr val="accent4">
                        <a:lumMod val="75000"/>
                      </a:schemeClr>
                    </a:solidFill>
                  </a:tcPr>
                </a:tc>
                <a:tc>
                  <a:txBody>
                    <a:bodyPr/>
                    <a:lstStyle/>
                    <a:p>
                      <a:pPr algn="ctr"/>
                      <a:r>
                        <a:rPr lang="es-MX" sz="700" dirty="0" smtClean="0"/>
                        <a:t>DIRECCIÓN</a:t>
                      </a:r>
                      <a:endParaRPr lang="es-MX" sz="700" dirty="0"/>
                    </a:p>
                  </a:txBody>
                  <a:tcPr marL="91443" marR="91443" marT="45756" marB="45756" anchor="ctr">
                    <a:solidFill>
                      <a:schemeClr val="accent4">
                        <a:lumMod val="75000"/>
                      </a:schemeClr>
                    </a:solidFill>
                  </a:tcPr>
                </a:tc>
                <a:tc>
                  <a:txBody>
                    <a:bodyPr/>
                    <a:lstStyle/>
                    <a:p>
                      <a:pPr algn="ctr"/>
                      <a:r>
                        <a:rPr lang="es-MX" sz="700" dirty="0" smtClean="0"/>
                        <a:t>TELÉFONO</a:t>
                      </a:r>
                      <a:endParaRPr lang="es-MX" sz="700" dirty="0"/>
                    </a:p>
                  </a:txBody>
                  <a:tcPr marL="91443" marR="91443" marT="45756" marB="45756" anchor="ctr">
                    <a:solidFill>
                      <a:schemeClr val="accent4">
                        <a:lumMod val="75000"/>
                      </a:schemeClr>
                    </a:solidFill>
                  </a:tcPr>
                </a:tc>
                <a:tc>
                  <a:txBody>
                    <a:bodyPr/>
                    <a:lstStyle/>
                    <a:p>
                      <a:pPr algn="ctr"/>
                      <a:r>
                        <a:rPr lang="es-MX" sz="700" dirty="0" smtClean="0"/>
                        <a:t>RESPONSABLE</a:t>
                      </a:r>
                      <a:endParaRPr lang="es-MX" sz="700" dirty="0"/>
                    </a:p>
                  </a:txBody>
                  <a:tcPr marL="91443" marR="91443" marT="45756" marB="45756" anchor="ctr">
                    <a:solidFill>
                      <a:schemeClr val="accent4">
                        <a:lumMod val="75000"/>
                      </a:schemeClr>
                    </a:solidFill>
                  </a:tcPr>
                </a:tc>
                <a:tc>
                  <a:txBody>
                    <a:bodyPr/>
                    <a:lstStyle/>
                    <a:p>
                      <a:pPr algn="ctr"/>
                      <a:r>
                        <a:rPr lang="es-MX" sz="700" dirty="0" smtClean="0"/>
                        <a:t>CAPACIDAD</a:t>
                      </a:r>
                      <a:endParaRPr lang="es-MX" sz="700" dirty="0"/>
                    </a:p>
                  </a:txBody>
                  <a:tcPr marL="91443" marR="91443" marT="45756" marB="45756" anchor="ctr">
                    <a:solidFill>
                      <a:schemeClr val="accent4">
                        <a:lumMod val="75000"/>
                      </a:schemeClr>
                    </a:solidFill>
                  </a:tcPr>
                </a:tc>
                <a:tc>
                  <a:txBody>
                    <a:bodyPr/>
                    <a:lstStyle/>
                    <a:p>
                      <a:pPr algn="ctr"/>
                      <a:r>
                        <a:rPr lang="es-MX" sz="700" dirty="0" smtClean="0"/>
                        <a:t>NIÑOS</a:t>
                      </a:r>
                      <a:endParaRPr lang="es-MX" sz="700" dirty="0"/>
                    </a:p>
                  </a:txBody>
                  <a:tcPr marL="91443" marR="91443" marT="45756" marB="45756" anchor="ctr">
                    <a:solidFill>
                      <a:schemeClr val="accent4">
                        <a:lumMod val="75000"/>
                      </a:schemeClr>
                    </a:solidFill>
                  </a:tcPr>
                </a:tc>
                <a:tc>
                  <a:txBody>
                    <a:bodyPr/>
                    <a:lstStyle/>
                    <a:p>
                      <a:pPr algn="ctr"/>
                      <a:r>
                        <a:rPr lang="es-MX" sz="700" dirty="0" smtClean="0"/>
                        <a:t>NIÑAS</a:t>
                      </a:r>
                      <a:endParaRPr lang="es-MX" sz="700" dirty="0"/>
                    </a:p>
                  </a:txBody>
                  <a:tcPr marL="91443" marR="91443" marT="45756" marB="45756" anchor="ctr">
                    <a:solidFill>
                      <a:schemeClr val="accent4">
                        <a:lumMod val="75000"/>
                      </a:schemeClr>
                    </a:solidFill>
                  </a:tcPr>
                </a:tc>
                <a:tc>
                  <a:txBody>
                    <a:bodyPr/>
                    <a:lstStyle/>
                    <a:p>
                      <a:pPr algn="ctr"/>
                      <a:r>
                        <a:rPr lang="es-MX" sz="700" dirty="0" smtClean="0"/>
                        <a:t>ADOLESCENTES</a:t>
                      </a:r>
                      <a:endParaRPr lang="es-MX" sz="700" dirty="0"/>
                    </a:p>
                  </a:txBody>
                  <a:tcPr marL="91443" marR="91443" marT="45756" marB="45756" anchor="ctr">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756" marB="45756" anchor="ctr">
                    <a:solidFill>
                      <a:schemeClr val="accent4">
                        <a:lumMod val="75000"/>
                      </a:schemeClr>
                    </a:solidFill>
                  </a:tcPr>
                </a:tc>
              </a:tr>
              <a:tr h="518435">
                <a:tc>
                  <a:txBody>
                    <a:bodyPr/>
                    <a:lstStyle/>
                    <a:p>
                      <a:r>
                        <a:rPr lang="es-MX" sz="700" dirty="0" smtClean="0">
                          <a:solidFill>
                            <a:schemeClr val="bg1"/>
                          </a:solidFill>
                        </a:rPr>
                        <a:t> 9</a:t>
                      </a:r>
                      <a:endParaRPr lang="es-MX" sz="700" dirty="0">
                        <a:solidFill>
                          <a:schemeClr val="bg1"/>
                        </a:solidFill>
                      </a:endParaRPr>
                    </a:p>
                  </a:txBody>
                  <a:tcPr marL="91442" marR="91442" marT="45770" marB="45770" anchor="ctr">
                    <a:solidFill>
                      <a:schemeClr val="accent4">
                        <a:lumMod val="75000"/>
                      </a:schemeClr>
                    </a:solidFill>
                  </a:tcPr>
                </a:tc>
                <a:tc>
                  <a:txBody>
                    <a:bodyPr/>
                    <a:lstStyle/>
                    <a:p>
                      <a:r>
                        <a:rPr lang="es-MX" sz="700" dirty="0" smtClean="0">
                          <a:solidFill>
                            <a:schemeClr val="bg1"/>
                          </a:solidFill>
                        </a:rPr>
                        <a:t>PRIVADO</a:t>
                      </a:r>
                      <a:r>
                        <a:rPr lang="es-MX" sz="700" baseline="0" dirty="0" smtClean="0">
                          <a:solidFill>
                            <a:schemeClr val="bg1"/>
                          </a:solidFill>
                        </a:rPr>
                        <a:t> </a:t>
                      </a:r>
                      <a:endParaRPr lang="es-MX" sz="700" dirty="0">
                        <a:solidFill>
                          <a:schemeClr val="bg1"/>
                        </a:solidFill>
                      </a:endParaRPr>
                    </a:p>
                  </a:txBody>
                  <a:tcPr marL="91442" marR="91442" marT="45770" marB="45770" anchor="ctr">
                    <a:solidFill>
                      <a:schemeClr val="accent4">
                        <a:lumMod val="75000"/>
                      </a:schemeClr>
                    </a:solidFill>
                  </a:tcPr>
                </a:tc>
                <a:tc>
                  <a:txBody>
                    <a:bodyPr/>
                    <a:lstStyle/>
                    <a:p>
                      <a:pPr algn="ctr"/>
                      <a:r>
                        <a:rPr lang="es-MX" sz="700" b="0" dirty="0" smtClean="0">
                          <a:solidFill>
                            <a:schemeClr val="tx1"/>
                          </a:solidFill>
                        </a:rPr>
                        <a:t>YAHVÉ</a:t>
                      </a:r>
                      <a:r>
                        <a:rPr lang="es-MX" sz="700" b="0" baseline="0" dirty="0" smtClean="0">
                          <a:solidFill>
                            <a:schemeClr val="tx1"/>
                          </a:solidFill>
                        </a:rPr>
                        <a:t>  YIRE </a:t>
                      </a:r>
                      <a:endParaRPr lang="es-MX" sz="700" b="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b="0" dirty="0" smtClean="0">
                          <a:solidFill>
                            <a:schemeClr val="tx1"/>
                          </a:solidFill>
                        </a:rPr>
                        <a:t>PEDRO</a:t>
                      </a:r>
                      <a:r>
                        <a:rPr lang="es-MX" sz="700" b="0" baseline="0" dirty="0" smtClean="0">
                          <a:solidFill>
                            <a:schemeClr val="tx1"/>
                          </a:solidFill>
                        </a:rPr>
                        <a:t> ARELLANO </a:t>
                      </a:r>
                      <a:r>
                        <a:rPr lang="es-MX" sz="700" b="0" dirty="0" smtClean="0">
                          <a:solidFill>
                            <a:schemeClr val="tx1"/>
                          </a:solidFill>
                        </a:rPr>
                        <a:t>N° 316 COL. AMPLIACIÓN</a:t>
                      </a:r>
                      <a:r>
                        <a:rPr lang="es-MX" sz="700" b="0" baseline="0" dirty="0" smtClean="0">
                          <a:solidFill>
                            <a:schemeClr val="tx1"/>
                          </a:solidFill>
                        </a:rPr>
                        <a:t> </a:t>
                      </a:r>
                      <a:r>
                        <a:rPr lang="es-MX" sz="700" b="0" dirty="0" smtClean="0">
                          <a:solidFill>
                            <a:schemeClr val="tx1"/>
                          </a:solidFill>
                        </a:rPr>
                        <a:t>INDEPENDENCIA</a:t>
                      </a:r>
                      <a:r>
                        <a:rPr lang="es-MX" sz="700" b="0" baseline="0" dirty="0" smtClean="0">
                          <a:solidFill>
                            <a:schemeClr val="tx1"/>
                          </a:solidFill>
                        </a:rPr>
                        <a:t> </a:t>
                      </a:r>
                      <a:endParaRPr lang="es-MX" sz="700" b="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b="0" dirty="0" smtClean="0">
                          <a:solidFill>
                            <a:schemeClr val="tx1"/>
                          </a:solidFill>
                        </a:rPr>
                        <a:t>01-232-324-34-78</a:t>
                      </a:r>
                      <a:endParaRPr lang="es-MX" sz="700" b="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b="0" dirty="0" smtClean="0">
                          <a:solidFill>
                            <a:schemeClr val="tx1"/>
                          </a:solidFill>
                        </a:rPr>
                        <a:t>C. LEONAR</a:t>
                      </a:r>
                      <a:r>
                        <a:rPr lang="es-MX" sz="700" b="0" baseline="0" dirty="0" smtClean="0">
                          <a:solidFill>
                            <a:schemeClr val="tx1"/>
                          </a:solidFill>
                        </a:rPr>
                        <a:t> </a:t>
                      </a:r>
                      <a:r>
                        <a:rPr lang="es-MX" sz="700" b="0" dirty="0" smtClean="0">
                          <a:solidFill>
                            <a:schemeClr val="tx1"/>
                          </a:solidFill>
                        </a:rPr>
                        <a:t> GUZMÁN CASTELLANOS</a:t>
                      </a:r>
                      <a:r>
                        <a:rPr lang="es-MX" sz="700" b="0" baseline="0" dirty="0" smtClean="0">
                          <a:solidFill>
                            <a:schemeClr val="tx1"/>
                          </a:solidFill>
                        </a:rPr>
                        <a:t> </a:t>
                      </a:r>
                      <a:endParaRPr lang="es-MX" sz="700" b="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dirty="0" smtClean="0">
                          <a:solidFill>
                            <a:schemeClr val="tx1"/>
                          </a:solidFill>
                        </a:rPr>
                        <a:t>15</a:t>
                      </a:r>
                      <a:endParaRPr lang="es-MX" sz="70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dirty="0" smtClean="0">
                          <a:solidFill>
                            <a:schemeClr val="tx1"/>
                          </a:solidFill>
                        </a:rPr>
                        <a:t>2</a:t>
                      </a:r>
                      <a:endParaRPr lang="es-MX" sz="70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dirty="0" smtClean="0">
                          <a:solidFill>
                            <a:schemeClr val="tx1"/>
                          </a:solidFill>
                        </a:rPr>
                        <a:t>1</a:t>
                      </a:r>
                      <a:endParaRPr lang="es-MX" sz="70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dirty="0" smtClean="0">
                          <a:solidFill>
                            <a:schemeClr val="tx1"/>
                          </a:solidFill>
                        </a:rPr>
                        <a:t>6</a:t>
                      </a:r>
                      <a:endParaRPr lang="es-MX" sz="700" dirty="0">
                        <a:solidFill>
                          <a:schemeClr val="tx1"/>
                        </a:solidFill>
                      </a:endParaRPr>
                    </a:p>
                  </a:txBody>
                  <a:tcPr marL="91442" marR="91442" marT="45770" marB="45770" anchor="ctr">
                    <a:solidFill>
                      <a:schemeClr val="accent4">
                        <a:lumMod val="20000"/>
                        <a:lumOff val="80000"/>
                      </a:schemeClr>
                    </a:solidFill>
                  </a:tcPr>
                </a:tc>
                <a:tc>
                  <a:txBody>
                    <a:bodyPr/>
                    <a:lstStyle/>
                    <a:p>
                      <a:pPr algn="ctr"/>
                      <a:r>
                        <a:rPr lang="es-MX" sz="700" dirty="0" smtClean="0">
                          <a:solidFill>
                            <a:schemeClr val="tx1"/>
                          </a:solidFill>
                        </a:rPr>
                        <a:t>1</a:t>
                      </a:r>
                      <a:endParaRPr lang="es-MX" sz="700" dirty="0">
                        <a:solidFill>
                          <a:schemeClr val="tx1"/>
                        </a:solidFill>
                      </a:endParaRPr>
                    </a:p>
                  </a:txBody>
                  <a:tcPr marL="91442" marR="91442" marT="45770" marB="45770" anchor="ctr">
                    <a:solidFill>
                      <a:schemeClr val="accent4">
                        <a:lumMod val="20000"/>
                        <a:lumOff val="80000"/>
                      </a:schemeClr>
                    </a:solidFill>
                  </a:tcPr>
                </a:tc>
              </a:tr>
              <a:tr h="334825">
                <a:tc>
                  <a:txBody>
                    <a:bodyPr/>
                    <a:lstStyle/>
                    <a:p>
                      <a:pPr algn="ctr"/>
                      <a:r>
                        <a:rPr lang="es-MX" sz="700" dirty="0" smtClean="0">
                          <a:solidFill>
                            <a:schemeClr val="accent4">
                              <a:lumMod val="75000"/>
                            </a:schemeClr>
                          </a:solidFill>
                        </a:rPr>
                        <a:t>1</a:t>
                      </a:r>
                      <a:endParaRPr lang="es-MX" sz="700" dirty="0">
                        <a:solidFill>
                          <a:schemeClr val="accent4">
                            <a:lumMod val="75000"/>
                          </a:schemeClr>
                        </a:solidFill>
                      </a:endParaRPr>
                    </a:p>
                  </a:txBody>
                  <a:tcPr marL="91432" marR="91432" marT="45723" marB="45723" anchor="ctr">
                    <a:solidFill>
                      <a:schemeClr val="accent4">
                        <a:lumMod val="75000"/>
                      </a:schemeClr>
                    </a:solidFill>
                  </a:tcPr>
                </a:tc>
                <a:tc>
                  <a:txBody>
                    <a:bodyPr/>
                    <a:lstStyle/>
                    <a:p>
                      <a:pPr algn="ctr"/>
                      <a:endParaRPr lang="es-MX" sz="700" b="0" dirty="0">
                        <a:solidFill>
                          <a:schemeClr val="accent4">
                            <a:lumMod val="75000"/>
                          </a:schemeClr>
                        </a:solidFill>
                      </a:endParaRPr>
                    </a:p>
                  </a:txBody>
                  <a:tcPr marL="91432" marR="91432" marT="45723" marB="45723" anchor="ctr">
                    <a:solidFill>
                      <a:schemeClr val="accent4">
                        <a:lumMod val="75000"/>
                      </a:schemeClr>
                    </a:solidFill>
                  </a:tcPr>
                </a:tc>
                <a:tc>
                  <a:txBody>
                    <a:bodyPr/>
                    <a:lstStyle/>
                    <a:p>
                      <a:pPr algn="ctr"/>
                      <a:r>
                        <a:rPr lang="es-MX" sz="900" b="1" dirty="0" smtClean="0">
                          <a:solidFill>
                            <a:schemeClr val="tx1"/>
                          </a:solidFill>
                        </a:rPr>
                        <a:t>OLUTA</a:t>
                      </a:r>
                      <a:r>
                        <a:rPr lang="es-MX" sz="1000" b="1" dirty="0" smtClean="0">
                          <a:solidFill>
                            <a:schemeClr val="tx1"/>
                          </a:solidFill>
                        </a:rPr>
                        <a:t> </a:t>
                      </a:r>
                      <a:endParaRPr lang="es-MX" sz="1000" b="1" dirty="0">
                        <a:solidFill>
                          <a:schemeClr val="tx1"/>
                        </a:solidFill>
                      </a:endParaRPr>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c>
                  <a:txBody>
                    <a:bodyPr/>
                    <a:lstStyle/>
                    <a:p>
                      <a:pPr algn="ctr"/>
                      <a:endParaRPr lang="es-MX" sz="700" dirty="0"/>
                    </a:p>
                  </a:txBody>
                  <a:tcPr marL="91432" marR="91432" marT="45723" marB="45723" anchor="ctr">
                    <a:solidFill>
                      <a:schemeClr val="accent4">
                        <a:lumMod val="40000"/>
                        <a:lumOff val="60000"/>
                      </a:schemeClr>
                    </a:solidFill>
                  </a:tcPr>
                </a:tc>
              </a:tr>
              <a:tr h="535719">
                <a:tc>
                  <a:txBody>
                    <a:bodyPr/>
                    <a:lstStyle/>
                    <a:p>
                      <a:pPr algn="ctr"/>
                      <a:r>
                        <a:rPr lang="es-MX" sz="700" dirty="0" smtClean="0">
                          <a:solidFill>
                            <a:schemeClr val="bg1"/>
                          </a:solidFill>
                        </a:rPr>
                        <a:t>10</a:t>
                      </a:r>
                      <a:endParaRPr lang="es-MX" sz="700" dirty="0">
                        <a:solidFill>
                          <a:schemeClr val="bg1"/>
                        </a:solidFill>
                      </a:endParaRPr>
                    </a:p>
                  </a:txBody>
                  <a:tcPr marL="91432" marR="91432" marT="45723" marB="45723" anchor="ctr">
                    <a:solidFill>
                      <a:schemeClr val="accent4">
                        <a:lumMod val="75000"/>
                      </a:schemeClr>
                    </a:solidFill>
                  </a:tcPr>
                </a:tc>
                <a:tc>
                  <a:txBody>
                    <a:bodyPr/>
                    <a:lstStyle/>
                    <a:p>
                      <a:pPr algn="ctr"/>
                      <a:r>
                        <a:rPr lang="es-MX" sz="700" dirty="0" smtClean="0">
                          <a:solidFill>
                            <a:schemeClr val="bg1"/>
                          </a:solidFill>
                        </a:rPr>
                        <a:t>PRIVADO </a:t>
                      </a:r>
                      <a:endParaRPr lang="es-MX" sz="700" dirty="0">
                        <a:solidFill>
                          <a:schemeClr val="bg1"/>
                        </a:solidFill>
                      </a:endParaRPr>
                    </a:p>
                  </a:txBody>
                  <a:tcPr marL="91432" marR="91432" marT="45723" marB="45723" anchor="ctr">
                    <a:solidFill>
                      <a:schemeClr val="accent4">
                        <a:lumMod val="75000"/>
                      </a:schemeClr>
                    </a:solidFill>
                  </a:tcPr>
                </a:tc>
                <a:tc>
                  <a:txBody>
                    <a:bodyPr/>
                    <a:lstStyle/>
                    <a:p>
                      <a:pPr algn="ctr"/>
                      <a:r>
                        <a:rPr lang="es-MX" sz="700" dirty="0" smtClean="0"/>
                        <a:t>CASA HOGAR CIUDAD</a:t>
                      </a:r>
                      <a:r>
                        <a:rPr lang="es-MX" sz="700" baseline="0" dirty="0" smtClean="0"/>
                        <a:t> DE LOS NIÑOS JUAN PABLO II</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PROLONGACIÓN CALLE: PROGRESO S/N </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01-294-943-09-96</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PADRE.</a:t>
                      </a:r>
                      <a:r>
                        <a:rPr lang="es-MX" sz="700" baseline="0" dirty="0" smtClean="0"/>
                        <a:t> ANTONIO MARTÍNEZ BUENDÍA</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20</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3</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3</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5</a:t>
                      </a:r>
                      <a:endParaRPr lang="es-MX" sz="700" dirty="0"/>
                    </a:p>
                  </a:txBody>
                  <a:tcPr marL="91432" marR="91432" marT="45723" marB="45723" anchor="ctr">
                    <a:solidFill>
                      <a:schemeClr val="accent4">
                        <a:lumMod val="20000"/>
                        <a:lumOff val="80000"/>
                      </a:schemeClr>
                    </a:solidFill>
                  </a:tcPr>
                </a:tc>
                <a:tc>
                  <a:txBody>
                    <a:bodyPr/>
                    <a:lstStyle/>
                    <a:p>
                      <a:pPr algn="ctr"/>
                      <a:r>
                        <a:rPr lang="es-MX" sz="700" dirty="0" smtClean="0"/>
                        <a:t>2</a:t>
                      </a:r>
                      <a:endParaRPr lang="es-MX" sz="700" dirty="0"/>
                    </a:p>
                  </a:txBody>
                  <a:tcPr marL="91432" marR="91432" marT="45723" marB="45723" anchor="ctr">
                    <a:solidFill>
                      <a:schemeClr val="accent4">
                        <a:lumMod val="20000"/>
                        <a:lumOff val="80000"/>
                      </a:schemeClr>
                    </a:solidFill>
                  </a:tcPr>
                </a:tc>
              </a:tr>
            </a:tbl>
          </a:graphicData>
        </a:graphic>
      </p:graphicFrame>
      <p:graphicFrame>
        <p:nvGraphicFramePr>
          <p:cNvPr id="8" name="Table 7"/>
          <p:cNvGraphicFramePr>
            <a:graphicFrameLocks noGrp="1"/>
          </p:cNvGraphicFramePr>
          <p:nvPr/>
        </p:nvGraphicFramePr>
        <p:xfrm>
          <a:off x="323850" y="3644900"/>
          <a:ext cx="8712200" cy="1063090"/>
        </p:xfrm>
        <a:graphic>
          <a:graphicData uri="http://schemas.openxmlformats.org/drawingml/2006/table">
            <a:tbl>
              <a:tblPr firstRow="1" bandRow="1">
                <a:tableStyleId>{5C22544A-7EE6-4342-B048-85BDC9FD1C3A}</a:tableStyleId>
              </a:tblPr>
              <a:tblGrid>
                <a:gridCol w="359147"/>
                <a:gridCol w="648072"/>
                <a:gridCol w="864096"/>
                <a:gridCol w="865443"/>
                <a:gridCol w="720017"/>
                <a:gridCol w="1080025"/>
                <a:gridCol w="720017"/>
                <a:gridCol w="576013"/>
                <a:gridCol w="504012"/>
                <a:gridCol w="792018"/>
                <a:gridCol w="1583340"/>
              </a:tblGrid>
              <a:tr h="359833">
                <a:tc>
                  <a:txBody>
                    <a:bodyPr/>
                    <a:lstStyle/>
                    <a:p>
                      <a:pPr algn="ctr"/>
                      <a:endParaRPr lang="es-MX" sz="700" dirty="0">
                        <a:solidFill>
                          <a:schemeClr val="bg1"/>
                        </a:solidFill>
                      </a:endParaRPr>
                    </a:p>
                  </a:txBody>
                  <a:tcPr marL="91432" marR="91432" marT="45689" marB="45689" anchor="ctr">
                    <a:solidFill>
                      <a:schemeClr val="accent4">
                        <a:lumMod val="75000"/>
                      </a:schemeClr>
                    </a:solidFill>
                  </a:tcPr>
                </a:tc>
                <a:tc>
                  <a:txBody>
                    <a:bodyPr/>
                    <a:lstStyle/>
                    <a:p>
                      <a:pPr algn="ctr"/>
                      <a:endParaRPr lang="es-MX" sz="700" dirty="0">
                        <a:solidFill>
                          <a:schemeClr val="bg1"/>
                        </a:solidFill>
                      </a:endParaRPr>
                    </a:p>
                  </a:txBody>
                  <a:tcPr marL="91432" marR="91432" marT="45689" marB="45689" anchor="ctr">
                    <a:solidFill>
                      <a:schemeClr val="accent4">
                        <a:lumMod val="75000"/>
                      </a:schemeClr>
                    </a:solidFill>
                  </a:tcPr>
                </a:tc>
                <a:tc>
                  <a:txBody>
                    <a:bodyPr/>
                    <a:lstStyle/>
                    <a:p>
                      <a:pPr algn="ctr"/>
                      <a:r>
                        <a:rPr lang="es-MX" sz="900" b="1" dirty="0" smtClean="0">
                          <a:solidFill>
                            <a:schemeClr val="tx1"/>
                          </a:solidFill>
                        </a:rPr>
                        <a:t>ORIZABA</a:t>
                      </a:r>
                      <a:r>
                        <a:rPr lang="es-MX" sz="900" b="1" baseline="0" dirty="0" smtClean="0">
                          <a:solidFill>
                            <a:schemeClr val="tx1"/>
                          </a:solidFill>
                        </a:rPr>
                        <a:t> </a:t>
                      </a:r>
                      <a:endParaRPr lang="es-MX" sz="900" b="1" dirty="0">
                        <a:solidFill>
                          <a:schemeClr val="tx1"/>
                        </a:solidFill>
                      </a:endParaRPr>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c>
                  <a:txBody>
                    <a:bodyPr/>
                    <a:lstStyle/>
                    <a:p>
                      <a:pPr algn="ctr"/>
                      <a:endParaRPr lang="es-MX" sz="700" dirty="0"/>
                    </a:p>
                  </a:txBody>
                  <a:tcPr marL="91432" marR="91432" marT="45689" marB="45689" anchor="ctr">
                    <a:solidFill>
                      <a:schemeClr val="accent4">
                        <a:lumMod val="40000"/>
                        <a:lumOff val="60000"/>
                      </a:schemeClr>
                    </a:solidFill>
                  </a:tcPr>
                </a:tc>
              </a:tr>
              <a:tr h="703257">
                <a:tc>
                  <a:txBody>
                    <a:bodyPr/>
                    <a:lstStyle/>
                    <a:p>
                      <a:pPr algn="ctr"/>
                      <a:r>
                        <a:rPr lang="es-MX" sz="700" dirty="0" smtClean="0">
                          <a:solidFill>
                            <a:schemeClr val="bg1"/>
                          </a:solidFill>
                        </a:rPr>
                        <a:t>11</a:t>
                      </a:r>
                      <a:endParaRPr lang="es-MX" sz="700" dirty="0">
                        <a:solidFill>
                          <a:schemeClr val="bg1"/>
                        </a:solidFill>
                      </a:endParaRPr>
                    </a:p>
                  </a:txBody>
                  <a:tcPr marL="91432" marR="91432" marT="45664" marB="45664" anchor="ctr">
                    <a:solidFill>
                      <a:schemeClr val="accent4">
                        <a:lumMod val="75000"/>
                      </a:schemeClr>
                    </a:solidFill>
                  </a:tcPr>
                </a:tc>
                <a:tc>
                  <a:txBody>
                    <a:bodyPr/>
                    <a:lstStyle/>
                    <a:p>
                      <a:pPr algn="ctr"/>
                      <a:r>
                        <a:rPr lang="es-MX" sz="700" dirty="0" smtClean="0">
                          <a:solidFill>
                            <a:schemeClr val="bg1"/>
                          </a:solidFill>
                        </a:rPr>
                        <a:t>PRIVADO</a:t>
                      </a:r>
                      <a:endParaRPr lang="es-MX" sz="700" dirty="0">
                        <a:solidFill>
                          <a:schemeClr val="bg1"/>
                        </a:solidFill>
                      </a:endParaRPr>
                    </a:p>
                  </a:txBody>
                  <a:tcPr marL="91432" marR="91432" marT="45664" marB="45664" anchor="ctr">
                    <a:solidFill>
                      <a:schemeClr val="accent4">
                        <a:lumMod val="75000"/>
                      </a:schemeClr>
                    </a:solidFill>
                  </a:tcPr>
                </a:tc>
                <a:tc>
                  <a:txBody>
                    <a:bodyPr/>
                    <a:lstStyle/>
                    <a:p>
                      <a:pPr algn="ctr"/>
                      <a:r>
                        <a:rPr lang="es-MX" sz="700" b="0" dirty="0" smtClean="0">
                          <a:solidFill>
                            <a:schemeClr val="tx1"/>
                          </a:solidFill>
                        </a:rPr>
                        <a:t>CASA HOGAR  DE NIÑOS DESAMPARADOS  DE ORIZABA</a:t>
                      </a:r>
                      <a:r>
                        <a:rPr lang="es-MX" sz="700" b="0" baseline="0" dirty="0" smtClean="0">
                          <a:solidFill>
                            <a:schemeClr val="tx1"/>
                          </a:solidFill>
                        </a:rPr>
                        <a:t>, “ LA CONCORDIA  A.C “</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PLAZA</a:t>
                      </a:r>
                      <a:r>
                        <a:rPr lang="es-MX" sz="700" b="0" baseline="0" dirty="0" smtClean="0">
                          <a:solidFill>
                            <a:schemeClr val="tx1"/>
                          </a:solidFill>
                        </a:rPr>
                        <a:t> DE LA CONCORDIA No. 1 COL. CENTRO </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01-272-724-30-85</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PDTA.</a:t>
                      </a:r>
                      <a:r>
                        <a:rPr lang="es-MX" sz="700" b="0" baseline="0" dirty="0" smtClean="0">
                          <a:solidFill>
                            <a:schemeClr val="tx1"/>
                          </a:solidFill>
                        </a:rPr>
                        <a:t> ANA ELENA CUBILLAS VILLEGAS </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35</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8</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0</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4</a:t>
                      </a:r>
                      <a:endParaRPr lang="es-MX" sz="700" b="0" dirty="0">
                        <a:solidFill>
                          <a:schemeClr val="tx1"/>
                        </a:solidFill>
                      </a:endParaRPr>
                    </a:p>
                  </a:txBody>
                  <a:tcPr marL="91432" marR="91432" marT="45664" marB="45664" anchor="ctr">
                    <a:solidFill>
                      <a:schemeClr val="accent4">
                        <a:lumMod val="20000"/>
                        <a:lumOff val="80000"/>
                      </a:schemeClr>
                    </a:solidFill>
                  </a:tcPr>
                </a:tc>
                <a:tc>
                  <a:txBody>
                    <a:bodyPr/>
                    <a:lstStyle/>
                    <a:p>
                      <a:pPr algn="ctr"/>
                      <a:r>
                        <a:rPr lang="es-MX" sz="700" b="0" dirty="0" smtClean="0">
                          <a:solidFill>
                            <a:schemeClr val="tx1"/>
                          </a:solidFill>
                        </a:rPr>
                        <a:t>1</a:t>
                      </a:r>
                      <a:endParaRPr lang="es-MX" sz="700" b="0" dirty="0">
                        <a:solidFill>
                          <a:schemeClr val="tx1"/>
                        </a:solidFill>
                      </a:endParaRPr>
                    </a:p>
                  </a:txBody>
                  <a:tcPr marL="91432" marR="91432" marT="45664" marB="45664" anchor="ctr">
                    <a:solidFill>
                      <a:schemeClr val="accent4">
                        <a:lumMod val="20000"/>
                        <a:lumOff val="80000"/>
                      </a:schemeClr>
                    </a:solidFill>
                  </a:tcPr>
                </a:tc>
              </a:tr>
            </a:tbl>
          </a:graphicData>
        </a:graphic>
      </p:graphicFrame>
      <p:graphicFrame>
        <p:nvGraphicFramePr>
          <p:cNvPr id="10" name="Table 4"/>
          <p:cNvGraphicFramePr>
            <a:graphicFrameLocks noGrp="1"/>
          </p:cNvGraphicFramePr>
          <p:nvPr/>
        </p:nvGraphicFramePr>
        <p:xfrm>
          <a:off x="323528" y="5589240"/>
          <a:ext cx="8712200" cy="792163"/>
        </p:xfrm>
        <a:graphic>
          <a:graphicData uri="http://schemas.openxmlformats.org/drawingml/2006/table">
            <a:tbl>
              <a:tblPr firstRow="1" bandRow="1">
                <a:tableStyleId>{5C22544A-7EE6-4342-B048-85BDC9FD1C3A}</a:tableStyleId>
              </a:tblPr>
              <a:tblGrid>
                <a:gridCol w="359147"/>
                <a:gridCol w="648876"/>
                <a:gridCol w="863292"/>
                <a:gridCol w="864745"/>
                <a:gridCol w="720017"/>
                <a:gridCol w="1080025"/>
                <a:gridCol w="720017"/>
                <a:gridCol w="576013"/>
                <a:gridCol w="504012"/>
                <a:gridCol w="789221"/>
                <a:gridCol w="1586835"/>
              </a:tblGrid>
              <a:tr h="792163">
                <a:tc>
                  <a:txBody>
                    <a:bodyPr/>
                    <a:lstStyle/>
                    <a:p>
                      <a:pPr algn="ctr"/>
                      <a:r>
                        <a:rPr lang="es-MX" sz="700" dirty="0" smtClean="0">
                          <a:solidFill>
                            <a:schemeClr val="bg1"/>
                          </a:solidFill>
                        </a:rPr>
                        <a:t>13</a:t>
                      </a:r>
                      <a:endParaRPr lang="es-MX" sz="700" dirty="0">
                        <a:solidFill>
                          <a:schemeClr val="bg1"/>
                        </a:solidFill>
                      </a:endParaRPr>
                    </a:p>
                  </a:txBody>
                  <a:tcPr marL="91432" marR="91432" marT="45721" marB="45721" anchor="ctr">
                    <a:solidFill>
                      <a:schemeClr val="accent4">
                        <a:lumMod val="75000"/>
                      </a:schemeClr>
                    </a:solidFill>
                  </a:tcPr>
                </a:tc>
                <a:tc>
                  <a:txBody>
                    <a:bodyPr/>
                    <a:lstStyle/>
                    <a:p>
                      <a:pPr algn="ctr"/>
                      <a:r>
                        <a:rPr lang="es-MX" sz="700" dirty="0" smtClean="0">
                          <a:solidFill>
                            <a:schemeClr val="bg1"/>
                          </a:solidFill>
                        </a:rPr>
                        <a:t>PRIVADO</a:t>
                      </a:r>
                      <a:endParaRPr lang="es-MX" sz="700" dirty="0">
                        <a:solidFill>
                          <a:schemeClr val="bg1"/>
                        </a:solidFill>
                      </a:endParaRPr>
                    </a:p>
                  </a:txBody>
                  <a:tcPr marL="91432" marR="91432" marT="45721" marB="45721" anchor="ctr">
                    <a:solidFill>
                      <a:schemeClr val="accent4">
                        <a:lumMod val="75000"/>
                      </a:schemeClr>
                    </a:solidFill>
                  </a:tcPr>
                </a:tc>
                <a:tc>
                  <a:txBody>
                    <a:bodyPr/>
                    <a:lstStyle/>
                    <a:p>
                      <a:pPr algn="ctr"/>
                      <a:r>
                        <a:rPr lang="es-MX" sz="700" b="0" dirty="0" smtClean="0">
                          <a:solidFill>
                            <a:schemeClr val="tx1"/>
                          </a:solidFill>
                        </a:rPr>
                        <a:t>SENDERO DE LA VIDA NAMAC</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PRIV. ORIENTE 25 NO. 2 ALTOS,</a:t>
                      </a:r>
                      <a:r>
                        <a:rPr lang="es-MX" sz="700" b="0" baseline="0" dirty="0" smtClean="0">
                          <a:solidFill>
                            <a:schemeClr val="tx1"/>
                          </a:solidFill>
                        </a:rPr>
                        <a:t> COL. CENTRO</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01 272 72 6 34 30</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APOLINAR</a:t>
                      </a:r>
                      <a:r>
                        <a:rPr lang="es-MX" sz="700" b="0" baseline="0" dirty="0" smtClean="0">
                          <a:solidFill>
                            <a:schemeClr val="tx1"/>
                          </a:solidFill>
                        </a:rPr>
                        <a:t> GÁLVEZ GARDUÑO</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15</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7</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1</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2</a:t>
                      </a:r>
                      <a:endParaRPr lang="es-MX" sz="700" b="0" dirty="0">
                        <a:solidFill>
                          <a:schemeClr val="tx1"/>
                        </a:solidFill>
                      </a:endParaRPr>
                    </a:p>
                  </a:txBody>
                  <a:tcPr marL="91432" marR="91432" marT="45721" marB="45721" anchor="ctr">
                    <a:solidFill>
                      <a:schemeClr val="accent4">
                        <a:lumMod val="20000"/>
                        <a:lumOff val="80000"/>
                      </a:schemeClr>
                    </a:solidFill>
                  </a:tcPr>
                </a:tc>
                <a:tc>
                  <a:txBody>
                    <a:bodyPr/>
                    <a:lstStyle/>
                    <a:p>
                      <a:pPr algn="ctr"/>
                      <a:r>
                        <a:rPr lang="es-MX" sz="700" b="0" dirty="0" smtClean="0">
                          <a:solidFill>
                            <a:schemeClr val="tx1"/>
                          </a:solidFill>
                        </a:rPr>
                        <a:t>2</a:t>
                      </a:r>
                      <a:endParaRPr lang="es-MX" sz="700" b="0" dirty="0">
                        <a:solidFill>
                          <a:schemeClr val="tx1"/>
                        </a:solidFill>
                      </a:endParaRPr>
                    </a:p>
                  </a:txBody>
                  <a:tcPr marL="91432" marR="91432" marT="45721" marB="45721" anchor="ctr">
                    <a:solidFill>
                      <a:schemeClr val="accent4">
                        <a:lumMod val="20000"/>
                        <a:lumOff val="80000"/>
                      </a:schemeClr>
                    </a:solidFill>
                  </a:tcPr>
                </a:tc>
              </a:tr>
            </a:tbl>
          </a:graphicData>
        </a:graphic>
      </p:graphicFrame>
      <p:sp>
        <p:nvSpPr>
          <p:cNvPr id="9"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9388" y="1700213"/>
          <a:ext cx="8712200" cy="503237"/>
        </p:xfrm>
        <a:graphic>
          <a:graphicData uri="http://schemas.openxmlformats.org/drawingml/2006/table">
            <a:tbl>
              <a:tblPr firstRow="1" bandRow="1">
                <a:tableStyleId>{5C22544A-7EE6-4342-B048-85BDC9FD1C3A}</a:tableStyleId>
              </a:tblPr>
              <a:tblGrid>
                <a:gridCol w="432010"/>
                <a:gridCol w="576226"/>
                <a:gridCol w="864096"/>
                <a:gridCol w="864096"/>
                <a:gridCol w="720080"/>
                <a:gridCol w="1080120"/>
                <a:gridCol w="720080"/>
                <a:gridCol w="576064"/>
                <a:gridCol w="504056"/>
                <a:gridCol w="792088"/>
                <a:gridCol w="1583284"/>
              </a:tblGrid>
              <a:tr h="503237">
                <a:tc>
                  <a:txBody>
                    <a:bodyPr/>
                    <a:lstStyle/>
                    <a:p>
                      <a:pPr algn="ctr"/>
                      <a:r>
                        <a:rPr lang="es-MX" sz="700" dirty="0" smtClean="0"/>
                        <a:t>No.</a:t>
                      </a:r>
                    </a:p>
                  </a:txBody>
                  <a:tcPr marL="91443" marR="91443" marT="45737" marB="45737" anchor="ctr">
                    <a:solidFill>
                      <a:schemeClr val="accent4">
                        <a:lumMod val="75000"/>
                      </a:schemeClr>
                    </a:solidFill>
                  </a:tcPr>
                </a:tc>
                <a:tc>
                  <a:txBody>
                    <a:bodyPr/>
                    <a:lstStyle/>
                    <a:p>
                      <a:pPr algn="ctr"/>
                      <a:r>
                        <a:rPr lang="es-MX" sz="700" dirty="0" smtClean="0"/>
                        <a:t>PRIVADO/</a:t>
                      </a:r>
                    </a:p>
                    <a:p>
                      <a:pPr algn="ctr"/>
                      <a:r>
                        <a:rPr lang="es-MX" sz="700" dirty="0" smtClean="0"/>
                        <a:t>PÚBLICO</a:t>
                      </a:r>
                      <a:endParaRPr lang="es-MX" sz="700" dirty="0"/>
                    </a:p>
                  </a:txBody>
                  <a:tcPr marL="91443" marR="91443" marT="45737" marB="45737" anchor="ctr">
                    <a:solidFill>
                      <a:schemeClr val="accent4">
                        <a:lumMod val="75000"/>
                      </a:schemeClr>
                    </a:solidFill>
                  </a:tcPr>
                </a:tc>
                <a:tc>
                  <a:txBody>
                    <a:bodyPr/>
                    <a:lstStyle/>
                    <a:p>
                      <a:pPr algn="ctr"/>
                      <a:r>
                        <a:rPr lang="es-MX" sz="700" dirty="0" smtClean="0"/>
                        <a:t>MUNICIPIO Y NOMBRE DEL CENTRO</a:t>
                      </a:r>
                    </a:p>
                  </a:txBody>
                  <a:tcPr marL="91443" marR="91443" marT="45737" marB="45737" anchor="ctr">
                    <a:solidFill>
                      <a:schemeClr val="accent4">
                        <a:lumMod val="75000"/>
                      </a:schemeClr>
                    </a:solidFill>
                  </a:tcPr>
                </a:tc>
                <a:tc>
                  <a:txBody>
                    <a:bodyPr/>
                    <a:lstStyle/>
                    <a:p>
                      <a:pPr algn="ctr"/>
                      <a:r>
                        <a:rPr lang="es-MX" sz="700" dirty="0" smtClean="0"/>
                        <a:t>DIRECCIÓN</a:t>
                      </a:r>
                      <a:endParaRPr lang="es-MX" sz="700" dirty="0"/>
                    </a:p>
                  </a:txBody>
                  <a:tcPr marL="91443" marR="91443" marT="45737" marB="45737" anchor="ctr">
                    <a:solidFill>
                      <a:schemeClr val="accent4">
                        <a:lumMod val="75000"/>
                      </a:schemeClr>
                    </a:solidFill>
                  </a:tcPr>
                </a:tc>
                <a:tc>
                  <a:txBody>
                    <a:bodyPr/>
                    <a:lstStyle/>
                    <a:p>
                      <a:pPr algn="ctr"/>
                      <a:r>
                        <a:rPr lang="es-MX" sz="700" dirty="0" smtClean="0"/>
                        <a:t>TELÉFONO</a:t>
                      </a:r>
                      <a:endParaRPr lang="es-MX" sz="700" dirty="0"/>
                    </a:p>
                  </a:txBody>
                  <a:tcPr marL="91443" marR="91443" marT="45737" marB="45737" anchor="ctr">
                    <a:solidFill>
                      <a:schemeClr val="accent4">
                        <a:lumMod val="75000"/>
                      </a:schemeClr>
                    </a:solidFill>
                  </a:tcPr>
                </a:tc>
                <a:tc>
                  <a:txBody>
                    <a:bodyPr/>
                    <a:lstStyle/>
                    <a:p>
                      <a:pPr algn="ctr"/>
                      <a:r>
                        <a:rPr lang="es-MX" sz="700" dirty="0" smtClean="0"/>
                        <a:t>RESPONSABLE</a:t>
                      </a:r>
                      <a:endParaRPr lang="es-MX" sz="700" dirty="0"/>
                    </a:p>
                  </a:txBody>
                  <a:tcPr marL="91443" marR="91443" marT="45737" marB="45737" anchor="ctr">
                    <a:solidFill>
                      <a:schemeClr val="accent4">
                        <a:lumMod val="75000"/>
                      </a:schemeClr>
                    </a:solidFill>
                  </a:tcPr>
                </a:tc>
                <a:tc>
                  <a:txBody>
                    <a:bodyPr/>
                    <a:lstStyle/>
                    <a:p>
                      <a:pPr algn="ctr"/>
                      <a:r>
                        <a:rPr lang="es-MX" sz="700" dirty="0" smtClean="0"/>
                        <a:t>CAPACIDAD</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NIÑOS</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NIÑAS</a:t>
                      </a:r>
                      <a:endParaRPr lang="es-MX" sz="700" dirty="0"/>
                    </a:p>
                  </a:txBody>
                  <a:tcPr marL="91443" marR="91443" marT="45737" marB="45737" anchor="ctr">
                    <a:solidFill>
                      <a:schemeClr val="accent4">
                        <a:lumMod val="75000"/>
                      </a:schemeClr>
                    </a:solidFill>
                  </a:tcPr>
                </a:tc>
                <a:tc>
                  <a:txBody>
                    <a:bodyPr/>
                    <a:lstStyle/>
                    <a:p>
                      <a:pPr algn="ctr"/>
                      <a:r>
                        <a:rPr lang="es-MX" sz="700" dirty="0" smtClean="0"/>
                        <a:t>ADOLESCENTES</a:t>
                      </a:r>
                      <a:endParaRPr lang="es-MX" sz="700" dirty="0"/>
                    </a:p>
                  </a:txBody>
                  <a:tcPr marL="91443" marR="91443" marT="45737" marB="45737" anchor="ctr">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737" marB="45737" anchor="ctr">
                    <a:solidFill>
                      <a:schemeClr val="accent4">
                        <a:lumMod val="75000"/>
                      </a:schemeClr>
                    </a:solidFill>
                  </a:tcPr>
                </a:tc>
              </a:tr>
            </a:tbl>
          </a:graphicData>
        </a:graphic>
      </p:graphicFrame>
      <p:graphicFrame>
        <p:nvGraphicFramePr>
          <p:cNvPr id="12" name="Table 11"/>
          <p:cNvGraphicFramePr>
            <a:graphicFrameLocks noGrp="1"/>
          </p:cNvGraphicFramePr>
          <p:nvPr/>
        </p:nvGraphicFramePr>
        <p:xfrm>
          <a:off x="200025" y="3933825"/>
          <a:ext cx="8712200" cy="944592"/>
        </p:xfrm>
        <a:graphic>
          <a:graphicData uri="http://schemas.openxmlformats.org/drawingml/2006/table">
            <a:tbl>
              <a:tblPr firstRow="1" bandRow="1">
                <a:tableStyleId>{5C22544A-7EE6-4342-B048-85BDC9FD1C3A}</a:tableStyleId>
              </a:tblPr>
              <a:tblGrid>
                <a:gridCol w="432010"/>
                <a:gridCol w="556322"/>
                <a:gridCol w="864096"/>
                <a:gridCol w="864096"/>
                <a:gridCol w="720080"/>
                <a:gridCol w="1080120"/>
                <a:gridCol w="720080"/>
                <a:gridCol w="576064"/>
                <a:gridCol w="504056"/>
                <a:gridCol w="792088"/>
                <a:gridCol w="1603188"/>
              </a:tblGrid>
              <a:tr h="944563">
                <a:tc>
                  <a:txBody>
                    <a:bodyPr/>
                    <a:lstStyle/>
                    <a:p>
                      <a:pPr algn="ctr"/>
                      <a:r>
                        <a:rPr lang="es-MX" sz="700" dirty="0" smtClean="0">
                          <a:solidFill>
                            <a:schemeClr val="bg1"/>
                          </a:solidFill>
                        </a:rPr>
                        <a:t>16</a:t>
                      </a:r>
                      <a:endParaRPr lang="es-MX" sz="700" dirty="0">
                        <a:solidFill>
                          <a:schemeClr val="bg1"/>
                        </a:solidFill>
                      </a:endParaRPr>
                    </a:p>
                  </a:txBody>
                  <a:tcPr marL="91432" marR="91432" marT="45576" marB="45576" anchor="ctr">
                    <a:solidFill>
                      <a:schemeClr val="accent4">
                        <a:lumMod val="75000"/>
                      </a:schemeClr>
                    </a:solidFill>
                  </a:tcPr>
                </a:tc>
                <a:tc>
                  <a:txBody>
                    <a:bodyPr/>
                    <a:lstStyle/>
                    <a:p>
                      <a:pPr algn="ctr"/>
                      <a:r>
                        <a:rPr lang="es-MX" sz="700" dirty="0" smtClean="0">
                          <a:solidFill>
                            <a:schemeClr val="bg1"/>
                          </a:solidFill>
                        </a:rPr>
                        <a:t>PRIVADO </a:t>
                      </a:r>
                      <a:endParaRPr lang="es-MX" sz="700" dirty="0">
                        <a:solidFill>
                          <a:schemeClr val="bg1"/>
                        </a:solidFill>
                      </a:endParaRPr>
                    </a:p>
                  </a:txBody>
                  <a:tcPr marL="91432" marR="91432" marT="45576" marB="45576" anchor="ctr">
                    <a:solidFill>
                      <a:schemeClr val="accent4">
                        <a:lumMod val="75000"/>
                      </a:schemeClr>
                    </a:solidFill>
                  </a:tcPr>
                </a:tc>
                <a:tc>
                  <a:txBody>
                    <a:bodyPr/>
                    <a:lstStyle/>
                    <a:p>
                      <a:pPr algn="ctr"/>
                      <a:r>
                        <a:rPr lang="es-MX" sz="700" b="0" dirty="0" smtClean="0">
                          <a:solidFill>
                            <a:schemeClr val="tx1"/>
                          </a:solidFill>
                        </a:rPr>
                        <a:t>ASISTENCIA</a:t>
                      </a:r>
                      <a:r>
                        <a:rPr lang="es-MX" sz="700" b="0" baseline="0" dirty="0" smtClean="0">
                          <a:solidFill>
                            <a:schemeClr val="tx1"/>
                          </a:solidFill>
                        </a:rPr>
                        <a:t>  SOCIAL VERACRUZANA </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GiILDARDO MUÑOZ</a:t>
                      </a:r>
                      <a:r>
                        <a:rPr lang="es-MX" sz="700" b="0" baseline="0" dirty="0" smtClean="0">
                          <a:solidFill>
                            <a:schemeClr val="tx1"/>
                          </a:solidFill>
                        </a:rPr>
                        <a:t> </a:t>
                      </a:r>
                      <a:r>
                        <a:rPr lang="es-MX" sz="700" b="0" dirty="0" smtClean="0">
                          <a:solidFill>
                            <a:schemeClr val="tx1"/>
                          </a:solidFill>
                        </a:rPr>
                        <a:t> COL. CENTRO</a:t>
                      </a:r>
                      <a:r>
                        <a:rPr lang="es-MX" sz="700" b="0" baseline="0" dirty="0" smtClean="0">
                          <a:solidFill>
                            <a:schemeClr val="tx1"/>
                          </a:solidFill>
                        </a:rPr>
                        <a:t> </a:t>
                      </a:r>
                      <a:r>
                        <a:rPr lang="es-MX" sz="700" b="0" dirty="0" smtClean="0">
                          <a:solidFill>
                            <a:schemeClr val="tx1"/>
                          </a:solidFill>
                        </a:rPr>
                        <a:t> N° Ext. 401 N° ALTOS</a:t>
                      </a:r>
                      <a:r>
                        <a:rPr lang="es-MX" sz="700" b="0" baseline="0" dirty="0" smtClean="0">
                          <a:solidFill>
                            <a:schemeClr val="tx1"/>
                          </a:solidFill>
                        </a:rPr>
                        <a:t> </a:t>
                      </a:r>
                      <a:r>
                        <a:rPr lang="es-MX" sz="700" b="0" dirty="0" smtClean="0">
                          <a:solidFill>
                            <a:schemeClr val="tx1"/>
                          </a:solidFill>
                        </a:rPr>
                        <a:t> ENTRE</a:t>
                      </a:r>
                      <a:r>
                        <a:rPr lang="es-MX" sz="700" b="0" baseline="0" dirty="0" smtClean="0">
                          <a:solidFill>
                            <a:schemeClr val="tx1"/>
                          </a:solidFill>
                        </a:rPr>
                        <a:t> </a:t>
                      </a:r>
                      <a:r>
                        <a:rPr lang="es-MX" sz="700" b="0" dirty="0" smtClean="0">
                          <a:solidFill>
                            <a:schemeClr val="tx1"/>
                          </a:solidFill>
                        </a:rPr>
                        <a:t> CALLES</a:t>
                      </a:r>
                      <a:r>
                        <a:rPr lang="es-MX" sz="700" b="0" baseline="0" dirty="0" smtClean="0">
                          <a:solidFill>
                            <a:schemeClr val="tx1"/>
                          </a:solidFill>
                        </a:rPr>
                        <a:t> ESQ. </a:t>
                      </a:r>
                      <a:r>
                        <a:rPr lang="es-MX" sz="700" b="0" dirty="0" smtClean="0">
                          <a:solidFill>
                            <a:schemeClr val="tx1"/>
                          </a:solidFill>
                        </a:rPr>
                        <a:t> 20 NOVIEMBRE</a:t>
                      </a:r>
                      <a:r>
                        <a:rPr lang="es-MX" sz="700" b="0" baseline="0" dirty="0" smtClean="0">
                          <a:solidFill>
                            <a:schemeClr val="tx1"/>
                          </a:solidFill>
                        </a:rPr>
                        <a:t> </a:t>
                      </a:r>
                      <a:r>
                        <a:rPr lang="es-MX" sz="700" b="0" dirty="0" smtClean="0">
                          <a:solidFill>
                            <a:schemeClr val="tx1"/>
                          </a:solidFill>
                        </a:rPr>
                        <a:t> C.P. 93400</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01-783-837-15-75</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C. LUZ OLIMPIA</a:t>
                      </a:r>
                      <a:r>
                        <a:rPr lang="es-MX" sz="700" b="0" baseline="0" dirty="0" smtClean="0">
                          <a:solidFill>
                            <a:schemeClr val="tx1"/>
                          </a:solidFill>
                        </a:rPr>
                        <a:t> LARIOS FUENTES</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10</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0</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1</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4</a:t>
                      </a:r>
                      <a:endParaRPr lang="es-MX" sz="700" b="0" dirty="0">
                        <a:solidFill>
                          <a:schemeClr val="tx1"/>
                        </a:solidFill>
                      </a:endParaRPr>
                    </a:p>
                  </a:txBody>
                  <a:tcPr marL="91432" marR="91432" marT="45576" marB="45576" anchor="ctr">
                    <a:solidFill>
                      <a:schemeClr val="accent4">
                        <a:lumMod val="20000"/>
                        <a:lumOff val="80000"/>
                      </a:schemeClr>
                    </a:solidFill>
                  </a:tcPr>
                </a:tc>
                <a:tc>
                  <a:txBody>
                    <a:bodyPr/>
                    <a:lstStyle/>
                    <a:p>
                      <a:pPr algn="ctr"/>
                      <a:r>
                        <a:rPr lang="es-MX" sz="700" b="0" dirty="0" smtClean="0">
                          <a:solidFill>
                            <a:schemeClr val="tx1"/>
                          </a:solidFill>
                        </a:rPr>
                        <a:t>0</a:t>
                      </a:r>
                      <a:endParaRPr lang="es-MX" sz="700" b="0" dirty="0">
                        <a:solidFill>
                          <a:schemeClr val="tx1"/>
                        </a:solidFill>
                      </a:endParaRPr>
                    </a:p>
                  </a:txBody>
                  <a:tcPr marL="91432" marR="91432" marT="45576" marB="45576" anchor="ctr">
                    <a:solidFill>
                      <a:schemeClr val="accent4">
                        <a:lumMod val="20000"/>
                        <a:lumOff val="80000"/>
                      </a:schemeClr>
                    </a:solidFill>
                  </a:tcPr>
                </a:tc>
              </a:tr>
            </a:tbl>
          </a:graphicData>
        </a:graphic>
      </p:graphicFrame>
      <p:graphicFrame>
        <p:nvGraphicFramePr>
          <p:cNvPr id="11" name="Table 9"/>
          <p:cNvGraphicFramePr>
            <a:graphicFrameLocks noGrp="1"/>
          </p:cNvGraphicFramePr>
          <p:nvPr/>
        </p:nvGraphicFramePr>
        <p:xfrm>
          <a:off x="187325" y="2205038"/>
          <a:ext cx="8712200" cy="852536"/>
        </p:xfrm>
        <a:graphic>
          <a:graphicData uri="http://schemas.openxmlformats.org/drawingml/2006/table">
            <a:tbl>
              <a:tblPr firstRow="1" bandRow="1">
                <a:tableStyleId>{5C22544A-7EE6-4342-B048-85BDC9FD1C3A}</a:tableStyleId>
              </a:tblPr>
              <a:tblGrid>
                <a:gridCol w="424235"/>
                <a:gridCol w="584483"/>
                <a:gridCol w="864020"/>
                <a:gridCol w="864020"/>
                <a:gridCol w="720017"/>
                <a:gridCol w="1080025"/>
                <a:gridCol w="720017"/>
                <a:gridCol w="576013"/>
                <a:gridCol w="504012"/>
                <a:gridCol w="792018"/>
                <a:gridCol w="1583340"/>
              </a:tblGrid>
              <a:tr h="228138">
                <a:tc>
                  <a:txBody>
                    <a:bodyPr/>
                    <a:lstStyle/>
                    <a:p>
                      <a:endParaRPr lang="es-MX" sz="700" dirty="0"/>
                    </a:p>
                  </a:txBody>
                  <a:tcPr marL="91432" marR="91432" marT="45494" marB="45494">
                    <a:solidFill>
                      <a:schemeClr val="accent4">
                        <a:lumMod val="75000"/>
                      </a:schemeClr>
                    </a:solidFill>
                  </a:tcPr>
                </a:tc>
                <a:tc>
                  <a:txBody>
                    <a:bodyPr/>
                    <a:lstStyle/>
                    <a:p>
                      <a:r>
                        <a:rPr lang="es-MX" sz="700" baseline="0" dirty="0" smtClean="0"/>
                        <a:t> </a:t>
                      </a:r>
                      <a:endParaRPr lang="es-MX" sz="700" dirty="0"/>
                    </a:p>
                  </a:txBody>
                  <a:tcPr marL="91432" marR="91432" marT="45494" marB="45494">
                    <a:solidFill>
                      <a:schemeClr val="accent4">
                        <a:lumMod val="75000"/>
                      </a:schemeClr>
                    </a:solidFill>
                  </a:tcPr>
                </a:tc>
                <a:tc>
                  <a:txBody>
                    <a:bodyPr/>
                    <a:lstStyle/>
                    <a:p>
                      <a:pPr algn="ctr"/>
                      <a:r>
                        <a:rPr lang="es-MX" sz="900" dirty="0" smtClean="0">
                          <a:solidFill>
                            <a:schemeClr val="tx1"/>
                          </a:solidFill>
                        </a:rPr>
                        <a:t>PAPANTLA</a:t>
                      </a:r>
                      <a:r>
                        <a:rPr lang="es-MX" sz="900" baseline="0" dirty="0" smtClean="0">
                          <a:solidFill>
                            <a:schemeClr val="tx1"/>
                          </a:solidFill>
                        </a:rPr>
                        <a:t> </a:t>
                      </a:r>
                      <a:endParaRPr lang="es-MX" sz="900" dirty="0">
                        <a:solidFill>
                          <a:schemeClr val="tx1"/>
                        </a:solidFill>
                      </a:endParaRPr>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c>
                  <a:txBody>
                    <a:bodyPr/>
                    <a:lstStyle/>
                    <a:p>
                      <a:pPr algn="ctr"/>
                      <a:endParaRPr lang="es-MX" sz="700" dirty="0"/>
                    </a:p>
                  </a:txBody>
                  <a:tcPr marL="91432" marR="91432" marT="45494" marB="45494">
                    <a:solidFill>
                      <a:schemeClr val="accent4">
                        <a:lumMod val="60000"/>
                        <a:lumOff val="40000"/>
                      </a:schemeClr>
                    </a:solidFill>
                  </a:tcPr>
                </a:tc>
              </a:tr>
              <a:tr h="624349">
                <a:tc>
                  <a:txBody>
                    <a:bodyPr/>
                    <a:lstStyle/>
                    <a:p>
                      <a:pPr algn="ctr"/>
                      <a:r>
                        <a:rPr lang="es-MX" sz="700" dirty="0" smtClean="0">
                          <a:solidFill>
                            <a:schemeClr val="bg1"/>
                          </a:solidFill>
                        </a:rPr>
                        <a:t>14</a:t>
                      </a:r>
                      <a:endParaRPr lang="es-MX" sz="700" dirty="0">
                        <a:solidFill>
                          <a:schemeClr val="bg1"/>
                        </a:solidFill>
                      </a:endParaRPr>
                    </a:p>
                  </a:txBody>
                  <a:tcPr marL="91432" marR="91432" marT="45494" marB="45494" anchor="ctr">
                    <a:solidFill>
                      <a:schemeClr val="accent4">
                        <a:lumMod val="75000"/>
                      </a:schemeClr>
                    </a:solidFill>
                  </a:tcPr>
                </a:tc>
                <a:tc>
                  <a:txBody>
                    <a:bodyPr/>
                    <a:lstStyle/>
                    <a:p>
                      <a:pPr algn="ctr"/>
                      <a:r>
                        <a:rPr lang="es-MX" sz="700" dirty="0" smtClean="0">
                          <a:solidFill>
                            <a:schemeClr val="bg1"/>
                          </a:solidFill>
                        </a:rPr>
                        <a:t>PRIVADO</a:t>
                      </a:r>
                      <a:r>
                        <a:rPr lang="es-MX" sz="700" baseline="0" dirty="0" smtClean="0">
                          <a:solidFill>
                            <a:schemeClr val="bg1"/>
                          </a:solidFill>
                        </a:rPr>
                        <a:t> </a:t>
                      </a:r>
                      <a:endParaRPr lang="es-MX" sz="700" dirty="0">
                        <a:solidFill>
                          <a:schemeClr val="bg1"/>
                        </a:solidFill>
                      </a:endParaRPr>
                    </a:p>
                  </a:txBody>
                  <a:tcPr marL="91432" marR="91432" marT="45494" marB="45494" anchor="ctr">
                    <a:solidFill>
                      <a:schemeClr val="accent4">
                        <a:lumMod val="75000"/>
                      </a:schemeClr>
                    </a:solidFill>
                  </a:tcPr>
                </a:tc>
                <a:tc>
                  <a:txBody>
                    <a:bodyPr/>
                    <a:lstStyle/>
                    <a:p>
                      <a:pPr algn="ctr"/>
                      <a:r>
                        <a:rPr lang="es-MX" sz="700" dirty="0" smtClean="0"/>
                        <a:t>CASA HOGAR ALFA Y OMEGA </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CARRETERA POZA RICA CAZONES, KM 47, LA VICTORIA, PAPANTLA, VER.</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01 -782- 821 44- 40 </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DIR. ELIAS HERRERA CABELLO </a:t>
                      </a:r>
                    </a:p>
                    <a:p>
                      <a:pPr algn="ctr"/>
                      <a:r>
                        <a:rPr lang="es-MX" sz="700" dirty="0" smtClean="0"/>
                        <a:t>SUB.</a:t>
                      </a:r>
                      <a:r>
                        <a:rPr lang="es-MX" sz="700" baseline="0" dirty="0" smtClean="0"/>
                        <a:t> DR OBED HERRERA SANCHEZ </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60</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22</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14</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12</a:t>
                      </a:r>
                      <a:endParaRPr lang="es-MX" sz="700" dirty="0"/>
                    </a:p>
                  </a:txBody>
                  <a:tcPr marL="91432" marR="91432" marT="45494" marB="45494"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494" marB="45494" anchor="ctr">
                    <a:solidFill>
                      <a:schemeClr val="accent4">
                        <a:lumMod val="20000"/>
                        <a:lumOff val="80000"/>
                      </a:schemeClr>
                    </a:solidFill>
                  </a:tcPr>
                </a:tc>
              </a:tr>
            </a:tbl>
          </a:graphicData>
        </a:graphic>
      </p:graphicFrame>
      <p:graphicFrame>
        <p:nvGraphicFramePr>
          <p:cNvPr id="13" name="Table 10"/>
          <p:cNvGraphicFramePr>
            <a:graphicFrameLocks noGrp="1"/>
          </p:cNvGraphicFramePr>
          <p:nvPr/>
        </p:nvGraphicFramePr>
        <p:xfrm>
          <a:off x="187325" y="2997200"/>
          <a:ext cx="8712200" cy="960438"/>
        </p:xfrm>
        <a:graphic>
          <a:graphicData uri="http://schemas.openxmlformats.org/drawingml/2006/table">
            <a:tbl>
              <a:tblPr firstRow="1" bandRow="1">
                <a:tableStyleId>{5C22544A-7EE6-4342-B048-85BDC9FD1C3A}</a:tableStyleId>
              </a:tblPr>
              <a:tblGrid>
                <a:gridCol w="432010"/>
                <a:gridCol w="576708"/>
                <a:gridCol w="864020"/>
                <a:gridCol w="864020"/>
                <a:gridCol w="720017"/>
                <a:gridCol w="1080025"/>
                <a:gridCol w="720017"/>
                <a:gridCol w="576013"/>
                <a:gridCol w="504012"/>
                <a:gridCol w="792018"/>
                <a:gridCol w="1583340"/>
              </a:tblGrid>
              <a:tr h="228634">
                <a:tc>
                  <a:txBody>
                    <a:bodyPr/>
                    <a:lstStyle/>
                    <a:p>
                      <a:pPr algn="ctr"/>
                      <a:endParaRPr lang="es-MX" sz="700" dirty="0">
                        <a:solidFill>
                          <a:schemeClr val="bg1"/>
                        </a:solidFill>
                      </a:endParaRPr>
                    </a:p>
                  </a:txBody>
                  <a:tcPr marL="91432" marR="91432" marT="45737" marB="45737">
                    <a:solidFill>
                      <a:schemeClr val="accent4">
                        <a:lumMod val="75000"/>
                      </a:schemeClr>
                    </a:solidFill>
                  </a:tcPr>
                </a:tc>
                <a:tc>
                  <a:txBody>
                    <a:bodyPr/>
                    <a:lstStyle/>
                    <a:p>
                      <a:pPr algn="ctr"/>
                      <a:endParaRPr lang="es-MX" sz="700" dirty="0">
                        <a:solidFill>
                          <a:schemeClr val="bg1"/>
                        </a:solidFill>
                      </a:endParaRPr>
                    </a:p>
                  </a:txBody>
                  <a:tcPr marL="91432" marR="91432" marT="45737" marB="45737">
                    <a:solidFill>
                      <a:schemeClr val="accent4">
                        <a:lumMod val="75000"/>
                      </a:schemeClr>
                    </a:solidFill>
                  </a:tcPr>
                </a:tc>
                <a:tc>
                  <a:txBody>
                    <a:bodyPr/>
                    <a:lstStyle/>
                    <a:p>
                      <a:pPr algn="ctr"/>
                      <a:r>
                        <a:rPr lang="es-MX" sz="900" dirty="0" smtClean="0">
                          <a:solidFill>
                            <a:schemeClr val="tx1"/>
                          </a:solidFill>
                        </a:rPr>
                        <a:t>TUXPAN</a:t>
                      </a:r>
                      <a:r>
                        <a:rPr lang="es-MX" sz="900" baseline="0" dirty="0" smtClean="0">
                          <a:solidFill>
                            <a:schemeClr val="tx1"/>
                          </a:solidFill>
                        </a:rPr>
                        <a:t> </a:t>
                      </a:r>
                      <a:endParaRPr lang="es-MX" sz="900" dirty="0">
                        <a:solidFill>
                          <a:schemeClr val="tx1"/>
                        </a:solidFill>
                      </a:endParaRPr>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c>
                  <a:txBody>
                    <a:bodyPr/>
                    <a:lstStyle/>
                    <a:p>
                      <a:pPr algn="ctr"/>
                      <a:endParaRPr lang="es-MX" sz="700" dirty="0"/>
                    </a:p>
                  </a:txBody>
                  <a:tcPr marL="91432" marR="91432" marT="45737" marB="45737">
                    <a:solidFill>
                      <a:schemeClr val="accent4">
                        <a:lumMod val="60000"/>
                        <a:lumOff val="40000"/>
                      </a:schemeClr>
                    </a:solidFill>
                  </a:tcPr>
                </a:tc>
              </a:tr>
              <a:tr h="731804">
                <a:tc>
                  <a:txBody>
                    <a:bodyPr/>
                    <a:lstStyle/>
                    <a:p>
                      <a:pPr algn="ctr"/>
                      <a:r>
                        <a:rPr lang="es-MX" sz="700" dirty="0" smtClean="0">
                          <a:solidFill>
                            <a:schemeClr val="bg1"/>
                          </a:solidFill>
                        </a:rPr>
                        <a:t>15</a:t>
                      </a:r>
                      <a:endParaRPr lang="es-MX" sz="700" dirty="0">
                        <a:solidFill>
                          <a:schemeClr val="bg1"/>
                        </a:solidFill>
                      </a:endParaRPr>
                    </a:p>
                  </a:txBody>
                  <a:tcPr marL="91432" marR="91432" marT="45737" marB="45737" anchor="ctr">
                    <a:solidFill>
                      <a:schemeClr val="accent4">
                        <a:lumMod val="75000"/>
                      </a:schemeClr>
                    </a:solidFill>
                  </a:tcPr>
                </a:tc>
                <a:tc>
                  <a:txBody>
                    <a:bodyPr/>
                    <a:lstStyle/>
                    <a:p>
                      <a:pPr algn="ctr"/>
                      <a:r>
                        <a:rPr lang="es-MX" sz="700" dirty="0" smtClean="0">
                          <a:solidFill>
                            <a:schemeClr val="bg1"/>
                          </a:solidFill>
                        </a:rPr>
                        <a:t>PRIVADO </a:t>
                      </a:r>
                      <a:endParaRPr lang="es-MX" sz="700" dirty="0">
                        <a:solidFill>
                          <a:schemeClr val="bg1"/>
                        </a:solidFill>
                      </a:endParaRPr>
                    </a:p>
                  </a:txBody>
                  <a:tcPr marL="91432" marR="91432" marT="45737" marB="45737" anchor="ctr">
                    <a:solidFill>
                      <a:schemeClr val="accent4">
                        <a:lumMod val="75000"/>
                      </a:schemeClr>
                    </a:solidFill>
                  </a:tcPr>
                </a:tc>
                <a:tc>
                  <a:txBody>
                    <a:bodyPr/>
                    <a:lstStyle/>
                    <a:p>
                      <a:pPr algn="ctr"/>
                      <a:r>
                        <a:rPr lang="es-MX" sz="700" dirty="0" smtClean="0"/>
                        <a:t>MINISTERIO DE APOYO INTEGRAL A NIÑOS ABANDONADOS Y MALTRATADOS</a:t>
                      </a:r>
                      <a:r>
                        <a:rPr lang="es-MX" sz="700" baseline="0" dirty="0" smtClean="0"/>
                        <a:t> A.C. </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CALLE ALLENDE ESQUINA CON CUAHTEMOC</a:t>
                      </a:r>
                      <a:r>
                        <a:rPr lang="es-MX" sz="700" baseline="0" dirty="0" smtClean="0"/>
                        <a:t> COL. RUIZ CORTINEZ TUXPAN, VER, C.P 928800</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01-783-837-16-79                                              01-783-837-16-79</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LIC. ANGEL</a:t>
                      </a:r>
                      <a:r>
                        <a:rPr lang="es-MX" sz="700" baseline="0" dirty="0" smtClean="0"/>
                        <a:t> SERGIO MAYA </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18</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37" marB="4573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37" marB="45737" anchor="ctr">
                    <a:solidFill>
                      <a:schemeClr val="accent4">
                        <a:lumMod val="20000"/>
                        <a:lumOff val="80000"/>
                      </a:schemeClr>
                    </a:solidFill>
                  </a:tcPr>
                </a:tc>
              </a:tr>
            </a:tbl>
          </a:graphicData>
        </a:graphic>
      </p:graphicFrame>
      <p:sp>
        <p:nvSpPr>
          <p:cNvPr id="9"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7338" y="2420938"/>
          <a:ext cx="8712200" cy="1919287"/>
        </p:xfrm>
        <a:graphic>
          <a:graphicData uri="http://schemas.openxmlformats.org/drawingml/2006/table">
            <a:tbl>
              <a:tblPr firstRow="1" bandRow="1">
                <a:tableStyleId>{5C22544A-7EE6-4342-B048-85BDC9FD1C3A}</a:tableStyleId>
              </a:tblPr>
              <a:tblGrid>
                <a:gridCol w="432010"/>
                <a:gridCol w="932552"/>
                <a:gridCol w="855273"/>
                <a:gridCol w="792792"/>
                <a:gridCol w="686696"/>
                <a:gridCol w="945379"/>
                <a:gridCol w="771360"/>
                <a:gridCol w="549356"/>
                <a:gridCol w="514036"/>
                <a:gridCol w="792018"/>
                <a:gridCol w="1440728"/>
              </a:tblGrid>
              <a:tr h="257676">
                <a:tc>
                  <a:txBody>
                    <a:bodyPr/>
                    <a:lstStyle/>
                    <a:p>
                      <a:endParaRPr lang="es-MX" sz="700" dirty="0"/>
                    </a:p>
                  </a:txBody>
                  <a:tcPr marL="91432" marR="91432" marT="45717" marB="45717">
                    <a:solidFill>
                      <a:schemeClr val="accent4">
                        <a:lumMod val="75000"/>
                      </a:schemeClr>
                    </a:solidFill>
                  </a:tcPr>
                </a:tc>
                <a:tc>
                  <a:txBody>
                    <a:bodyPr/>
                    <a:lstStyle/>
                    <a:p>
                      <a:endParaRPr lang="es-MX" sz="700" dirty="0">
                        <a:solidFill>
                          <a:schemeClr val="tx1"/>
                        </a:solidFill>
                      </a:endParaRPr>
                    </a:p>
                  </a:txBody>
                  <a:tcPr marL="91432" marR="91432" marT="45717" marB="45717">
                    <a:solidFill>
                      <a:schemeClr val="accent4">
                        <a:lumMod val="75000"/>
                      </a:schemeClr>
                    </a:solidFill>
                  </a:tcPr>
                </a:tc>
                <a:tc>
                  <a:txBody>
                    <a:bodyPr/>
                    <a:lstStyle/>
                    <a:p>
                      <a:pPr algn="ctr"/>
                      <a:r>
                        <a:rPr lang="es-MX" sz="1000" b="1" baseline="0" dirty="0" smtClean="0">
                          <a:solidFill>
                            <a:schemeClr val="tx1"/>
                          </a:solidFill>
                        </a:rPr>
                        <a:t>XALAPA</a:t>
                      </a:r>
                      <a:endParaRPr lang="es-MX" sz="1000" b="1" dirty="0">
                        <a:solidFill>
                          <a:schemeClr val="tx1"/>
                        </a:solidFill>
                      </a:endParaRPr>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c>
                  <a:txBody>
                    <a:bodyPr/>
                    <a:lstStyle/>
                    <a:p>
                      <a:endParaRPr lang="es-MX" sz="700" dirty="0"/>
                    </a:p>
                  </a:txBody>
                  <a:tcPr marL="91432" marR="91432" marT="45717" marB="45717">
                    <a:solidFill>
                      <a:schemeClr val="accent4">
                        <a:lumMod val="60000"/>
                        <a:lumOff val="40000"/>
                      </a:schemeClr>
                    </a:solidFill>
                  </a:tcPr>
                </a:tc>
              </a:tr>
              <a:tr h="518304">
                <a:tc>
                  <a:txBody>
                    <a:bodyPr/>
                    <a:lstStyle/>
                    <a:p>
                      <a:pPr algn="ctr"/>
                      <a:r>
                        <a:rPr lang="es-MX" sz="700" dirty="0" smtClean="0">
                          <a:solidFill>
                            <a:schemeClr val="bg1"/>
                          </a:solidFill>
                        </a:rPr>
                        <a:t>17</a:t>
                      </a:r>
                      <a:endParaRPr lang="es-MX" sz="700" dirty="0">
                        <a:solidFill>
                          <a:schemeClr val="bg1"/>
                        </a:solidFill>
                      </a:endParaRPr>
                    </a:p>
                  </a:txBody>
                  <a:tcPr marL="91432" marR="91432" marT="45717" marB="45717"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PRIVADO</a:t>
                      </a:r>
                      <a:r>
                        <a:rPr lang="es-MX" sz="700" baseline="0" dirty="0" smtClean="0">
                          <a:solidFill>
                            <a:schemeClr val="bg1"/>
                          </a:solidFill>
                        </a:rPr>
                        <a:t> </a:t>
                      </a:r>
                      <a:endParaRPr lang="es-MX" sz="700" dirty="0" smtClean="0">
                        <a:solidFill>
                          <a:schemeClr val="bg1"/>
                        </a:solidFill>
                      </a:endParaRPr>
                    </a:p>
                  </a:txBody>
                  <a:tcPr marL="91432" marR="91432" marT="45717" marB="45717" anchor="ctr">
                    <a:solidFill>
                      <a:schemeClr val="accent4">
                        <a:lumMod val="75000"/>
                      </a:schemeClr>
                    </a:solidFill>
                  </a:tcPr>
                </a:tc>
                <a:tc>
                  <a:txBody>
                    <a:bodyPr/>
                    <a:lstStyle/>
                    <a:p>
                      <a:pPr algn="ctr"/>
                      <a:r>
                        <a:rPr lang="es-MX" sz="700" dirty="0" smtClean="0"/>
                        <a:t>CASA HOGAR  TEPEYAC A.C</a:t>
                      </a:r>
                    </a:p>
                    <a:p>
                      <a:pPr algn="ctr"/>
                      <a:r>
                        <a:rPr lang="es-MX" sz="700" dirty="0" smtClean="0"/>
                        <a:t>  ( NIIÑAS EMBARAZADAS</a:t>
                      </a:r>
                      <a:r>
                        <a:rPr lang="es-MX" sz="700" baseline="0" dirty="0" smtClean="0"/>
                        <a:t> )</a:t>
                      </a:r>
                      <a:endParaRPr lang="es-MX" sz="700" dirty="0"/>
                    </a:p>
                  </a:txBody>
                  <a:tcPr marL="91432" marR="91432" marT="45717" marB="45717" anchor="ctr">
                    <a:solidFill>
                      <a:schemeClr val="accent4">
                        <a:lumMod val="20000"/>
                        <a:lumOff val="80000"/>
                      </a:schemeClr>
                    </a:solidFill>
                  </a:tcPr>
                </a:tc>
                <a:tc>
                  <a:txBody>
                    <a:bodyPr/>
                    <a:lstStyle/>
                    <a:p>
                      <a:pPr algn="ctr"/>
                      <a:r>
                        <a:rPr lang="pt-BR" sz="700" dirty="0" smtClean="0"/>
                        <a:t>BOULEVARD</a:t>
                      </a:r>
                      <a:r>
                        <a:rPr lang="pt-BR" sz="700" baseline="0" dirty="0" smtClean="0"/>
                        <a:t> ADOLFO RUIZ CORTINEZ NO. 508</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01-22-818-99-10</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 C. AMANDA MARTÍNEZ PEDRAZA</a:t>
                      </a:r>
                      <a:r>
                        <a:rPr lang="es-MX" sz="700" baseline="0" dirty="0" smtClean="0"/>
                        <a:t> (ADMINISTRADORA </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10</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17" marB="45717" anchor="ctr">
                    <a:solidFill>
                      <a:schemeClr val="accent4">
                        <a:lumMod val="20000"/>
                        <a:lumOff val="80000"/>
                      </a:schemeClr>
                    </a:solidFill>
                  </a:tcPr>
                </a:tc>
              </a:tr>
              <a:tr h="625003">
                <a:tc>
                  <a:txBody>
                    <a:bodyPr/>
                    <a:lstStyle/>
                    <a:p>
                      <a:pPr algn="ctr"/>
                      <a:r>
                        <a:rPr lang="es-MX" sz="700" dirty="0" smtClean="0">
                          <a:solidFill>
                            <a:schemeClr val="bg1"/>
                          </a:solidFill>
                        </a:rPr>
                        <a:t>18</a:t>
                      </a:r>
                      <a:endParaRPr lang="es-MX" sz="700" dirty="0">
                        <a:solidFill>
                          <a:schemeClr val="bg1"/>
                        </a:solidFill>
                      </a:endParaRPr>
                    </a:p>
                  </a:txBody>
                  <a:tcPr marL="91432" marR="91432" marT="45717" marB="45717"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PRIVADO</a:t>
                      </a:r>
                      <a:r>
                        <a:rPr lang="es-MX" sz="700" baseline="0" dirty="0" smtClean="0">
                          <a:solidFill>
                            <a:schemeClr val="bg1"/>
                          </a:solidFill>
                        </a:rPr>
                        <a:t> </a:t>
                      </a:r>
                      <a:endParaRPr lang="es-MX" sz="700" dirty="0" smtClean="0">
                        <a:solidFill>
                          <a:schemeClr val="bg1"/>
                        </a:solidFill>
                      </a:endParaRPr>
                    </a:p>
                  </a:txBody>
                  <a:tcPr marL="91432" marR="91432" marT="45717" marB="45717" anchor="ctr">
                    <a:solidFill>
                      <a:schemeClr val="accent4">
                        <a:lumMod val="75000"/>
                      </a:schemeClr>
                    </a:solidFill>
                  </a:tcPr>
                </a:tc>
                <a:tc>
                  <a:txBody>
                    <a:bodyPr/>
                    <a:lstStyle/>
                    <a:p>
                      <a:pPr algn="ctr"/>
                      <a:r>
                        <a:rPr lang="es-MX" sz="700" dirty="0" smtClean="0"/>
                        <a:t>CASA HOGAR DEL NIÑO XALAPEÑO</a:t>
                      </a:r>
                      <a:r>
                        <a:rPr lang="es-MX" sz="700" baseline="0" dirty="0" smtClean="0"/>
                        <a:t> </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C. FIDENCIO OCAÑA NO. 46 COL. FRANCISCO FERRER</a:t>
                      </a:r>
                      <a:r>
                        <a:rPr lang="es-MX" sz="700" baseline="0" dirty="0" smtClean="0"/>
                        <a:t> GUARDIA</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01 22 8</a:t>
                      </a:r>
                      <a:r>
                        <a:rPr lang="es-MX" sz="700" baseline="0" dirty="0" smtClean="0"/>
                        <a:t> 15 22 43</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DIR. ANGÉLICA BONILLA RIVA </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30</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5</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8</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17" marB="45717" anchor="ctr">
                    <a:solidFill>
                      <a:schemeClr val="accent4">
                        <a:lumMod val="20000"/>
                        <a:lumOff val="80000"/>
                      </a:schemeClr>
                    </a:solidFill>
                  </a:tcPr>
                </a:tc>
              </a:tr>
              <a:tr h="518304">
                <a:tc>
                  <a:txBody>
                    <a:bodyPr/>
                    <a:lstStyle/>
                    <a:p>
                      <a:pPr algn="ctr"/>
                      <a:r>
                        <a:rPr lang="es-MX" sz="700" dirty="0" smtClean="0">
                          <a:solidFill>
                            <a:schemeClr val="bg1"/>
                          </a:solidFill>
                        </a:rPr>
                        <a:t>19</a:t>
                      </a:r>
                      <a:endParaRPr lang="es-MX" sz="700" dirty="0">
                        <a:solidFill>
                          <a:schemeClr val="bg1"/>
                        </a:solidFill>
                      </a:endParaRPr>
                    </a:p>
                  </a:txBody>
                  <a:tcPr marL="91432" marR="91432" marT="45717" marB="45717" anchor="ctr">
                    <a:solidFill>
                      <a:schemeClr val="accent4">
                        <a:lumMod val="75000"/>
                      </a:schemeClr>
                    </a:solidFill>
                  </a:tcPr>
                </a:tc>
                <a:tc>
                  <a:txBody>
                    <a:bodyPr/>
                    <a:lstStyle/>
                    <a:p>
                      <a:pPr algn="ctr"/>
                      <a:endParaRPr lang="es-MX" sz="700" dirty="0" smtClean="0">
                        <a:solidFill>
                          <a:schemeClr val="bg1"/>
                        </a:solidFill>
                      </a:endParaRPr>
                    </a:p>
                    <a:p>
                      <a:pPr algn="ctr"/>
                      <a:r>
                        <a:rPr lang="es-MX" sz="700" dirty="0" smtClean="0">
                          <a:solidFill>
                            <a:schemeClr val="bg1"/>
                          </a:solidFill>
                        </a:rPr>
                        <a:t>PRIVADO</a:t>
                      </a:r>
                      <a:r>
                        <a:rPr lang="es-MX" sz="700" baseline="0" dirty="0" smtClean="0">
                          <a:solidFill>
                            <a:schemeClr val="bg1"/>
                          </a:solidFill>
                        </a:rPr>
                        <a:t> </a:t>
                      </a:r>
                      <a:endParaRPr lang="es-MX" sz="700" dirty="0" smtClean="0">
                        <a:solidFill>
                          <a:schemeClr val="bg1"/>
                        </a:solidFill>
                      </a:endParaRPr>
                    </a:p>
                  </a:txBody>
                  <a:tcPr marL="91432" marR="91432" marT="45717" marB="45717" anchor="ctr">
                    <a:solidFill>
                      <a:schemeClr val="accent4">
                        <a:lumMod val="75000"/>
                      </a:schemeClr>
                    </a:solidFill>
                  </a:tcPr>
                </a:tc>
                <a:tc>
                  <a:txBody>
                    <a:bodyPr/>
                    <a:lstStyle/>
                    <a:p>
                      <a:pPr algn="ctr"/>
                      <a:r>
                        <a:rPr lang="es-MX" sz="700" dirty="0" smtClean="0"/>
                        <a:t>CASA HOGAR PARA NIÑAS “ AYUDAME A SONREIR”</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CAMINO A COAPEXPAN NO. 31 FRACC, COAPEXPAN</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01 22 8 41</a:t>
                      </a:r>
                      <a:r>
                        <a:rPr lang="es-MX" sz="700" baseline="0" dirty="0" smtClean="0"/>
                        <a:t> 59 16 </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DIR.</a:t>
                      </a:r>
                      <a:r>
                        <a:rPr lang="es-MX" sz="700" baseline="0" dirty="0" smtClean="0"/>
                        <a:t> GUSTAVO VANDALA CRUZ </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20</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0</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2</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11</a:t>
                      </a:r>
                      <a:endParaRPr lang="es-MX" sz="700" dirty="0"/>
                    </a:p>
                  </a:txBody>
                  <a:tcPr marL="91432" marR="91432" marT="45717" marB="45717" anchor="ctr">
                    <a:solidFill>
                      <a:schemeClr val="accent4">
                        <a:lumMod val="20000"/>
                        <a:lumOff val="80000"/>
                      </a:schemeClr>
                    </a:solidFill>
                  </a:tcPr>
                </a:tc>
                <a:tc>
                  <a:txBody>
                    <a:bodyPr/>
                    <a:lstStyle/>
                    <a:p>
                      <a:pPr algn="ctr"/>
                      <a:r>
                        <a:rPr lang="es-MX" sz="700" dirty="0" smtClean="0"/>
                        <a:t>1</a:t>
                      </a:r>
                      <a:endParaRPr lang="es-MX" sz="700" dirty="0"/>
                    </a:p>
                  </a:txBody>
                  <a:tcPr marL="91432" marR="91432" marT="45717" marB="45717" anchor="ctr">
                    <a:solidFill>
                      <a:schemeClr val="accent4">
                        <a:lumMod val="20000"/>
                        <a:lumOff val="80000"/>
                      </a:schemeClr>
                    </a:solidFill>
                  </a:tcPr>
                </a:tc>
              </a:tr>
            </a:tbl>
          </a:graphicData>
        </a:graphic>
      </p:graphicFrame>
      <p:graphicFrame>
        <p:nvGraphicFramePr>
          <p:cNvPr id="7" name="6 Tabla"/>
          <p:cNvGraphicFramePr>
            <a:graphicFrameLocks noGrp="1"/>
          </p:cNvGraphicFramePr>
          <p:nvPr/>
        </p:nvGraphicFramePr>
        <p:xfrm>
          <a:off x="3776663" y="4970463"/>
          <a:ext cx="1079500" cy="719137"/>
        </p:xfrm>
        <a:graphic>
          <a:graphicData uri="http://schemas.openxmlformats.org/drawingml/2006/table">
            <a:tbl>
              <a:tblPr firstRow="1" bandRow="1">
                <a:tableStyleId>{5C22544A-7EE6-4342-B048-85BDC9FD1C3A}</a:tableStyleId>
              </a:tblPr>
              <a:tblGrid>
                <a:gridCol w="1079500"/>
              </a:tblGrid>
              <a:tr h="719137">
                <a:tc>
                  <a:txBody>
                    <a:bodyPr/>
                    <a:lstStyle/>
                    <a:p>
                      <a:pPr algn="ctr"/>
                      <a:r>
                        <a:rPr lang="es-MX" sz="1200" dirty="0" smtClean="0"/>
                        <a:t>TOTALES</a:t>
                      </a:r>
                      <a:endParaRPr lang="es-MX" sz="1200" dirty="0"/>
                    </a:p>
                  </a:txBody>
                  <a:tcPr marL="91388" marR="91388" marT="45732" marB="45732" anchor="ctr">
                    <a:solidFill>
                      <a:srgbClr val="002060"/>
                    </a:solidFill>
                  </a:tcPr>
                </a:tc>
              </a:tr>
            </a:tbl>
          </a:graphicData>
        </a:graphic>
      </p:graphicFrame>
      <p:graphicFrame>
        <p:nvGraphicFramePr>
          <p:cNvPr id="8" name="5 Tabla"/>
          <p:cNvGraphicFramePr>
            <a:graphicFrameLocks noGrp="1"/>
          </p:cNvGraphicFramePr>
          <p:nvPr/>
        </p:nvGraphicFramePr>
        <p:xfrm>
          <a:off x="4916488" y="4970463"/>
          <a:ext cx="4140200" cy="1554203"/>
        </p:xfrm>
        <a:graphic>
          <a:graphicData uri="http://schemas.openxmlformats.org/drawingml/2006/table">
            <a:tbl>
              <a:tblPr firstRow="1" bandRow="1">
                <a:tableStyleId>{5C22544A-7EE6-4342-B048-85BDC9FD1C3A}</a:tableStyleId>
              </a:tblPr>
              <a:tblGrid>
                <a:gridCol w="828040"/>
                <a:gridCol w="496824"/>
                <a:gridCol w="562896"/>
                <a:gridCol w="792088"/>
                <a:gridCol w="1460352"/>
              </a:tblGrid>
              <a:tr h="304725">
                <a:tc>
                  <a:txBody>
                    <a:bodyPr/>
                    <a:lstStyle/>
                    <a:p>
                      <a:pPr algn="ctr"/>
                      <a:r>
                        <a:rPr lang="es-MX" sz="700" dirty="0" smtClean="0"/>
                        <a:t>CAPACIDAD</a:t>
                      </a:r>
                      <a:endParaRPr lang="es-MX" sz="700" dirty="0"/>
                    </a:p>
                  </a:txBody>
                  <a:tcPr marL="91427" marR="91427" marT="45686" marB="45686">
                    <a:solidFill>
                      <a:srgbClr val="002060"/>
                    </a:solidFill>
                  </a:tcPr>
                </a:tc>
                <a:tc>
                  <a:txBody>
                    <a:bodyPr/>
                    <a:lstStyle/>
                    <a:p>
                      <a:pPr algn="ctr"/>
                      <a:r>
                        <a:rPr lang="es-MX" sz="700" dirty="0" smtClean="0"/>
                        <a:t>TOTAL NIÑOS</a:t>
                      </a:r>
                      <a:endParaRPr lang="es-MX" sz="700" dirty="0"/>
                    </a:p>
                  </a:txBody>
                  <a:tcPr marL="91427" marR="91427" marT="45686" marB="45686">
                    <a:solidFill>
                      <a:srgbClr val="002060"/>
                    </a:solidFill>
                  </a:tcPr>
                </a:tc>
                <a:tc>
                  <a:txBody>
                    <a:bodyPr/>
                    <a:lstStyle/>
                    <a:p>
                      <a:pPr algn="ctr"/>
                      <a:r>
                        <a:rPr lang="es-MX" sz="700" dirty="0" smtClean="0"/>
                        <a:t>TOTAL NIÑAS</a:t>
                      </a:r>
                      <a:endParaRPr lang="es-MX" sz="700" dirty="0"/>
                    </a:p>
                  </a:txBody>
                  <a:tcPr marL="91427" marR="91427" marT="45686" marB="45686">
                    <a:solidFill>
                      <a:srgbClr val="002060"/>
                    </a:solidFill>
                  </a:tcPr>
                </a:tc>
                <a:tc>
                  <a:txBody>
                    <a:bodyPr/>
                    <a:lstStyle/>
                    <a:p>
                      <a:pPr algn="ctr"/>
                      <a:r>
                        <a:rPr lang="es-MX" sz="700" dirty="0" smtClean="0"/>
                        <a:t>TOTAL ADOLESCENTES</a:t>
                      </a:r>
                      <a:endParaRPr lang="es-MX" sz="700" dirty="0"/>
                    </a:p>
                  </a:txBody>
                  <a:tcPr marL="91427" marR="91427" marT="45686" marB="45686">
                    <a:solidFill>
                      <a:srgbClr val="002060"/>
                    </a:solidFill>
                  </a:tcPr>
                </a:tc>
                <a:tc>
                  <a:txBody>
                    <a:bodyPr/>
                    <a:lstStyle/>
                    <a:p>
                      <a:pPr algn="ctr"/>
                      <a:r>
                        <a:rPr lang="es-MX" sz="700" dirty="0" smtClean="0"/>
                        <a:t>TOTAL MENORES DISCAPACITADOS</a:t>
                      </a:r>
                      <a:endParaRPr lang="es-MX" sz="700" dirty="0"/>
                    </a:p>
                  </a:txBody>
                  <a:tcPr marL="91427" marR="91427" marT="45686" marB="45686">
                    <a:solidFill>
                      <a:srgbClr val="002060"/>
                    </a:solidFill>
                  </a:tcPr>
                </a:tc>
              </a:tr>
              <a:tr h="197979">
                <a:tc>
                  <a:txBody>
                    <a:bodyPr/>
                    <a:lstStyle/>
                    <a:p>
                      <a:pPr algn="ctr" fontAlgn="b"/>
                      <a:r>
                        <a:rPr lang="es-MX" sz="800" b="0" i="0" u="none" strike="noStrike" dirty="0" smtClean="0">
                          <a:solidFill>
                            <a:srgbClr val="000000"/>
                          </a:solidFill>
                          <a:latin typeface="Arial"/>
                        </a:rPr>
                        <a:t>541</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111</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88</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101</a:t>
                      </a: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18</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r>
              <a:tr h="1051458">
                <a:tc>
                  <a:txBody>
                    <a:bodyPr/>
                    <a:lstStyle/>
                    <a:p>
                      <a:pPr algn="ctr"/>
                      <a:endParaRPr lang="es-MX" sz="700" dirty="0"/>
                    </a:p>
                  </a:txBody>
                  <a:tcPr marL="91427" marR="91427" marT="45686" marB="45686">
                    <a:solidFill>
                      <a:schemeClr val="accent2">
                        <a:lumMod val="40000"/>
                        <a:lumOff val="60000"/>
                      </a:schemeClr>
                    </a:solidFill>
                  </a:tcPr>
                </a:tc>
                <a:tc>
                  <a:txBody>
                    <a:bodyPr/>
                    <a:lstStyle/>
                    <a:p>
                      <a:pPr algn="ctr"/>
                      <a:endParaRPr lang="es-MX" sz="700" dirty="0"/>
                    </a:p>
                  </a:txBody>
                  <a:tcPr marL="91427" marR="91427" marT="45686" marB="45686">
                    <a:solidFill>
                      <a:schemeClr val="accent2">
                        <a:lumMod val="40000"/>
                        <a:lumOff val="60000"/>
                      </a:schemeClr>
                    </a:solidFill>
                  </a:tcPr>
                </a:tc>
                <a:tc>
                  <a:txBody>
                    <a:bodyPr/>
                    <a:lstStyle/>
                    <a:p>
                      <a:pPr algn="ctr"/>
                      <a:endParaRPr lang="es-MX" sz="700" dirty="0"/>
                    </a:p>
                  </a:txBody>
                  <a:tcPr marL="91427" marR="91427" marT="45686" marB="45686">
                    <a:solidFill>
                      <a:schemeClr val="accent2">
                        <a:lumMod val="40000"/>
                        <a:lumOff val="60000"/>
                      </a:schemeClr>
                    </a:solidFill>
                  </a:tcPr>
                </a:tc>
                <a:tc>
                  <a:txBody>
                    <a:bodyPr/>
                    <a:lstStyle/>
                    <a:p>
                      <a:pPr algn="ctr"/>
                      <a:r>
                        <a:rPr lang="es-MX" sz="700" dirty="0" smtClean="0">
                          <a:solidFill>
                            <a:schemeClr val="bg1"/>
                          </a:solidFill>
                        </a:rPr>
                        <a:t>TOTAL DE MENORES ALBERGADOS</a:t>
                      </a:r>
                      <a:r>
                        <a:rPr lang="es-MX" sz="700" baseline="0" dirty="0" smtClean="0">
                          <a:solidFill>
                            <a:schemeClr val="bg1"/>
                          </a:solidFill>
                        </a:rPr>
                        <a:t> EN  CENTROS ASISTENCIALES PARA MENORES DE  NATURALEZA PRIVADA</a:t>
                      </a:r>
                      <a:endParaRPr lang="es-MX" sz="700" dirty="0">
                        <a:solidFill>
                          <a:schemeClr val="bg1"/>
                        </a:solidFill>
                      </a:endParaRPr>
                    </a:p>
                  </a:txBody>
                  <a:tcPr marL="91427" marR="91427" marT="45686" marB="45686">
                    <a:solidFill>
                      <a:schemeClr val="accent6">
                        <a:lumMod val="75000"/>
                      </a:schemeClr>
                    </a:solidFill>
                  </a:tcPr>
                </a:tc>
                <a:tc>
                  <a:txBody>
                    <a:bodyPr/>
                    <a:lstStyle/>
                    <a:p>
                      <a:pPr algn="ctr"/>
                      <a:endParaRPr lang="es-MX" sz="900" baseline="0" dirty="0" smtClean="0"/>
                    </a:p>
                    <a:p>
                      <a:pPr algn="ctr"/>
                      <a:endParaRPr lang="es-MX" sz="900" baseline="0" dirty="0" smtClean="0"/>
                    </a:p>
                    <a:p>
                      <a:pPr algn="ctr"/>
                      <a:endParaRPr lang="es-MX" sz="900" baseline="0" dirty="0" smtClean="0"/>
                    </a:p>
                    <a:p>
                      <a:pPr algn="ctr"/>
                      <a:r>
                        <a:rPr lang="es-MX" sz="900" b="1" baseline="0" dirty="0" smtClean="0">
                          <a:solidFill>
                            <a:schemeClr val="bg1"/>
                          </a:solidFill>
                        </a:rPr>
                        <a:t>300</a:t>
                      </a:r>
                      <a:endParaRPr lang="es-MX" sz="900" b="1" dirty="0">
                        <a:solidFill>
                          <a:schemeClr val="bg1"/>
                        </a:solidFill>
                      </a:endParaRPr>
                    </a:p>
                  </a:txBody>
                  <a:tcPr marL="91427" marR="91427" marT="45686" marB="45686">
                    <a:solidFill>
                      <a:schemeClr val="accent6">
                        <a:lumMod val="75000"/>
                      </a:schemeClr>
                    </a:solidFill>
                  </a:tcPr>
                </a:tc>
              </a:tr>
            </a:tbl>
          </a:graphicData>
        </a:graphic>
      </p:graphicFrame>
      <p:graphicFrame>
        <p:nvGraphicFramePr>
          <p:cNvPr id="9" name="Table 8"/>
          <p:cNvGraphicFramePr>
            <a:graphicFrameLocks noGrp="1"/>
          </p:cNvGraphicFramePr>
          <p:nvPr/>
        </p:nvGraphicFramePr>
        <p:xfrm>
          <a:off x="287338" y="1917700"/>
          <a:ext cx="8712200" cy="503238"/>
        </p:xfrm>
        <a:graphic>
          <a:graphicData uri="http://schemas.openxmlformats.org/drawingml/2006/table">
            <a:tbl>
              <a:tblPr firstRow="1" bandRow="1">
                <a:tableStyleId>{5C22544A-7EE6-4342-B048-85BDC9FD1C3A}</a:tableStyleId>
              </a:tblPr>
              <a:tblGrid>
                <a:gridCol w="432010"/>
                <a:gridCol w="932552"/>
                <a:gridCol w="855273"/>
                <a:gridCol w="792792"/>
                <a:gridCol w="686696"/>
                <a:gridCol w="1030043"/>
                <a:gridCol w="686696"/>
                <a:gridCol w="549356"/>
                <a:gridCol w="514857"/>
                <a:gridCol w="792018"/>
                <a:gridCol w="1439907"/>
              </a:tblGrid>
              <a:tr h="503238">
                <a:tc>
                  <a:txBody>
                    <a:bodyPr/>
                    <a:lstStyle/>
                    <a:p>
                      <a:pPr algn="ctr"/>
                      <a:r>
                        <a:rPr lang="es-MX" sz="700" dirty="0" smtClean="0"/>
                        <a:t>No.</a:t>
                      </a:r>
                    </a:p>
                  </a:txBody>
                  <a:tcPr marL="91443" marR="91443" marT="45737" marB="45737" anchor="ctr">
                    <a:solidFill>
                      <a:schemeClr val="accent4">
                        <a:lumMod val="75000"/>
                      </a:schemeClr>
                    </a:solidFill>
                  </a:tcPr>
                </a:tc>
                <a:tc>
                  <a:txBody>
                    <a:bodyPr/>
                    <a:lstStyle/>
                    <a:p>
                      <a:pPr algn="ctr"/>
                      <a:r>
                        <a:rPr lang="es-MX" sz="700" dirty="0" smtClean="0"/>
                        <a:t>PRIVADO/</a:t>
                      </a:r>
                    </a:p>
                    <a:p>
                      <a:pPr algn="ctr"/>
                      <a:r>
                        <a:rPr lang="es-MX" sz="700" dirty="0" smtClean="0"/>
                        <a:t>PÚBLICO</a:t>
                      </a:r>
                      <a:endParaRPr lang="es-MX" sz="700" dirty="0"/>
                    </a:p>
                  </a:txBody>
                  <a:tcPr marL="91443" marR="91443" marT="45737" marB="45737" anchor="ctr">
                    <a:solidFill>
                      <a:schemeClr val="accent4">
                        <a:lumMod val="75000"/>
                      </a:schemeClr>
                    </a:solidFill>
                  </a:tcPr>
                </a:tc>
                <a:tc>
                  <a:txBody>
                    <a:bodyPr/>
                    <a:lstStyle/>
                    <a:p>
                      <a:pPr algn="ctr"/>
                      <a:r>
                        <a:rPr lang="es-MX" sz="700" dirty="0" smtClean="0"/>
                        <a:t>MUNICIPIO Y NOMBRE DEL CENTRO</a:t>
                      </a:r>
                    </a:p>
                  </a:txBody>
                  <a:tcPr marL="91443" marR="91443" marT="45737" marB="45737" anchor="ctr">
                    <a:solidFill>
                      <a:schemeClr val="accent4">
                        <a:lumMod val="75000"/>
                      </a:schemeClr>
                    </a:solidFill>
                  </a:tcPr>
                </a:tc>
                <a:tc>
                  <a:txBody>
                    <a:bodyPr/>
                    <a:lstStyle/>
                    <a:p>
                      <a:pPr algn="ctr"/>
                      <a:r>
                        <a:rPr lang="es-MX" sz="700" dirty="0" smtClean="0"/>
                        <a:t>DIRECCIÓN</a:t>
                      </a:r>
                      <a:endParaRPr lang="es-MX" sz="700" dirty="0"/>
                    </a:p>
                  </a:txBody>
                  <a:tcPr marL="91443" marR="91443" marT="45737" marB="45737" anchor="ctr">
                    <a:solidFill>
                      <a:schemeClr val="accent4">
                        <a:lumMod val="75000"/>
                      </a:schemeClr>
                    </a:solidFill>
                  </a:tcPr>
                </a:tc>
                <a:tc>
                  <a:txBody>
                    <a:bodyPr/>
                    <a:lstStyle/>
                    <a:p>
                      <a:pPr algn="ctr"/>
                      <a:r>
                        <a:rPr lang="es-MX" sz="700" dirty="0" smtClean="0"/>
                        <a:t>TELÉFONO</a:t>
                      </a:r>
                      <a:endParaRPr lang="es-MX" sz="700" dirty="0"/>
                    </a:p>
                  </a:txBody>
                  <a:tcPr marL="91443" marR="91443" marT="45737" marB="45737" anchor="ctr">
                    <a:solidFill>
                      <a:schemeClr val="accent4">
                        <a:lumMod val="75000"/>
                      </a:schemeClr>
                    </a:solidFill>
                  </a:tcPr>
                </a:tc>
                <a:tc>
                  <a:txBody>
                    <a:bodyPr/>
                    <a:lstStyle/>
                    <a:p>
                      <a:pPr algn="ctr"/>
                      <a:r>
                        <a:rPr lang="es-MX" sz="700" dirty="0" smtClean="0"/>
                        <a:t>RESPONSABLE</a:t>
                      </a:r>
                      <a:endParaRPr lang="es-MX" sz="700" dirty="0"/>
                    </a:p>
                  </a:txBody>
                  <a:tcPr marL="91443" marR="91443" marT="45737" marB="45737" anchor="ctr">
                    <a:solidFill>
                      <a:schemeClr val="accent4">
                        <a:lumMod val="75000"/>
                      </a:schemeClr>
                    </a:solidFill>
                  </a:tcPr>
                </a:tc>
                <a:tc>
                  <a:txBody>
                    <a:bodyPr/>
                    <a:lstStyle/>
                    <a:p>
                      <a:pPr algn="ctr"/>
                      <a:r>
                        <a:rPr lang="es-MX" sz="700" dirty="0" smtClean="0"/>
                        <a:t>CAPACIDAD</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NIÑOS</a:t>
                      </a:r>
                      <a:endParaRPr lang="es-MX" sz="700" dirty="0"/>
                    </a:p>
                  </a:txBody>
                  <a:tcPr marL="91443" marR="91443" marT="45737" marB="45737" anchor="ctr">
                    <a:solidFill>
                      <a:schemeClr val="accent4">
                        <a:lumMod val="75000"/>
                      </a:schemeClr>
                    </a:solidFill>
                  </a:tcPr>
                </a:tc>
                <a:tc>
                  <a:txBody>
                    <a:bodyPr/>
                    <a:lstStyle/>
                    <a:p>
                      <a:pPr algn="ctr"/>
                      <a:r>
                        <a:rPr lang="es-MX" sz="700" dirty="0" smtClean="0"/>
                        <a:t>NIÑAS</a:t>
                      </a:r>
                      <a:endParaRPr lang="es-MX" sz="700" dirty="0"/>
                    </a:p>
                  </a:txBody>
                  <a:tcPr marL="91443" marR="91443" marT="45737" marB="45737" anchor="ctr">
                    <a:solidFill>
                      <a:schemeClr val="accent4">
                        <a:lumMod val="75000"/>
                      </a:schemeClr>
                    </a:solidFill>
                  </a:tcPr>
                </a:tc>
                <a:tc>
                  <a:txBody>
                    <a:bodyPr/>
                    <a:lstStyle/>
                    <a:p>
                      <a:pPr algn="ctr"/>
                      <a:r>
                        <a:rPr lang="es-MX" sz="700" dirty="0" smtClean="0"/>
                        <a:t>ADOLESCENTES</a:t>
                      </a:r>
                      <a:endParaRPr lang="es-MX" sz="700" dirty="0"/>
                    </a:p>
                  </a:txBody>
                  <a:tcPr marL="91443" marR="91443" marT="45737" marB="45737" anchor="ctr">
                    <a:solidFill>
                      <a:schemeClr val="accent4">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737" marB="45737" anchor="ctr">
                    <a:solidFill>
                      <a:schemeClr val="accent4">
                        <a:lumMod val="75000"/>
                      </a:schemeClr>
                    </a:solidFill>
                  </a:tcPr>
                </a:tc>
              </a:tr>
            </a:tbl>
          </a:graphicData>
        </a:graphic>
      </p:graphicFrame>
      <p:sp>
        <p:nvSpPr>
          <p:cNvPr id="11" name="3 Título"/>
          <p:cNvSpPr txBox="1">
            <a:spLocks/>
          </p:cNvSpPr>
          <p:nvPr/>
        </p:nvSpPr>
        <p:spPr>
          <a:xfrm>
            <a:off x="2411413" y="1123950"/>
            <a:ext cx="6551612"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0 CuadroTexto"/>
          <p:cNvSpPr txBox="1">
            <a:spLocks noChangeArrowheads="1"/>
          </p:cNvSpPr>
          <p:nvPr/>
        </p:nvSpPr>
        <p:spPr bwMode="auto">
          <a:xfrm>
            <a:off x="250825" y="2247900"/>
            <a:ext cx="8713788" cy="471011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s-MX" sz="1200" dirty="0" smtClean="0">
                <a:latin typeface="+mj-lt"/>
              </a:rPr>
              <a:t>El Sistema para el Desarrollo Integral de la Familia del Gobierno del Estado de Veracruz, a través de la Procuraduría de la Defensa del Menor, la Familia y el Indígena, se han encaminado a ejecutar de manera responsable y proactiva, en coordinación con el Sistema DIF Nacional, y Sistemas DIF Municipales, los  diferentes programas de asistencia social mediante la prestación de servicios de  atención y asesoría, canalización, resguardo y protección a nivel jurídico, psicológico y asistencial a menores, adolescentes, mujeres, adultos mayores, indígenas, personas con discapacidad y a las familias en general del Estado de Veracruz; así como  también en implementar programas de concientización, de integración familiar y de prevención en salud que determinen la conservación de la integridad y la dignidad de la población más vulnerable.</a:t>
            </a:r>
          </a:p>
          <a:p>
            <a:pPr algn="just" eaLnBrk="1" fontAlgn="auto" hangingPunct="1">
              <a:spcBef>
                <a:spcPts val="0"/>
              </a:spcBef>
              <a:spcAft>
                <a:spcPts val="0"/>
              </a:spcAft>
              <a:defRPr/>
            </a:pPr>
            <a:endParaRPr lang="es-MX" sz="900" b="1" dirty="0" smtClean="0">
              <a:latin typeface="+mj-lt"/>
            </a:endParaRPr>
          </a:p>
          <a:p>
            <a:pPr algn="just" eaLnBrk="1" fontAlgn="auto" hangingPunct="1">
              <a:spcBef>
                <a:spcPts val="0"/>
              </a:spcBef>
              <a:spcAft>
                <a:spcPts val="0"/>
              </a:spcAft>
              <a:defRPr/>
            </a:pPr>
            <a:r>
              <a:rPr lang="es-MX" sz="1200" dirty="0" smtClean="0">
                <a:latin typeface="+mj-lt"/>
              </a:rPr>
              <a:t>En el tema de programas dirigidos a la niñez, se han planteado mecanismos de solución de forma transversal por los 3 niveles de gobierno, visualizando la prioridad de  garantizar, en particular, a los niños, niñas y adolescentes, el pleno respeto a sus derechos, la atención a sus necesidades de salud, alimentación, educación y vivienda, y promoviendo el desarrollo pleno de sus capacidades. </a:t>
            </a:r>
          </a:p>
          <a:p>
            <a:pPr algn="just" eaLnBrk="1" fontAlgn="auto" hangingPunct="1">
              <a:spcBef>
                <a:spcPts val="0"/>
              </a:spcBef>
              <a:spcAft>
                <a:spcPts val="0"/>
              </a:spcAft>
              <a:defRPr/>
            </a:pPr>
            <a:endParaRPr lang="es-MX" sz="900" dirty="0" smtClean="0">
              <a:latin typeface="+mj-lt"/>
            </a:endParaRPr>
          </a:p>
          <a:p>
            <a:pPr algn="just" eaLnBrk="1" fontAlgn="auto" hangingPunct="1">
              <a:spcBef>
                <a:spcPts val="0"/>
              </a:spcBef>
              <a:spcAft>
                <a:spcPts val="0"/>
              </a:spcAft>
              <a:defRPr/>
            </a:pPr>
            <a:r>
              <a:rPr lang="es-MX" sz="1200" dirty="0" smtClean="0">
                <a:latin typeface="+mj-lt"/>
              </a:rPr>
              <a:t>No obstante, las necesidades actuales en México, en especial, en el estado de Veracruz, han provocado una suma sistémica de concientización a nivel social y cultural desde lo familiar, en pro del interés superior del menor, que se demuestran en la innovación de nuevas estrategias que promuevan y consoliden de manera vital, los procesos de atención, seguimiento y resolución en materia jurídica y  asistencial, a través de la reintegración familiar, en especial, en el formato de adopción, que ha permitido de manera impactante la inclusión y el desarrollo familiar de menores y adolescentes del Estado de Veracruz.</a:t>
            </a:r>
          </a:p>
          <a:p>
            <a:pPr algn="just" eaLnBrk="1" fontAlgn="auto" hangingPunct="1">
              <a:spcBef>
                <a:spcPts val="0"/>
              </a:spcBef>
              <a:spcAft>
                <a:spcPts val="0"/>
              </a:spcAft>
              <a:buFont typeface="Arial" pitchFamily="34" charset="0"/>
              <a:buChar char="•"/>
              <a:defRPr/>
            </a:pPr>
            <a:endParaRPr lang="es-MX" sz="1000" dirty="0" smtClean="0">
              <a:latin typeface="+mj-lt"/>
            </a:endParaRPr>
          </a:p>
          <a:p>
            <a:pPr algn="just" eaLnBrk="1" fontAlgn="auto" hangingPunct="1">
              <a:spcBef>
                <a:spcPts val="0"/>
              </a:spcBef>
              <a:spcAft>
                <a:spcPts val="0"/>
              </a:spcAft>
              <a:defRPr/>
            </a:pPr>
            <a:r>
              <a:rPr lang="es-MX" sz="1200" dirty="0" smtClean="0">
                <a:latin typeface="+mj-lt"/>
              </a:rPr>
              <a:t>En tal sentido el siguiente proyecto se integra  en sus objetivos y metas conforme al diseño de estrategias clave del Sistema DIF Nacional de la presente administración, en pro de la familia y la niñez en México, convencidos de que la Familia es la vital institución básica en la formación y realización de los individuos y como grupo fundamental de la sociedad, así como medio natural para el crecimiento y bienestar de todos sus miembros, en particular de las niñas, niños y adolescentes, reconociendo que los menores para el pleno y armonioso desarrollo de su personalidad deben crecer en el seno de la familia, en un ambiente de felicidad, amor y comprensión, impulsando continuamente la preservación y reunificación familiar de todos los menores y adolescentes, en especial, a los que se encuentran ingresados en los distintos Albergues y/o Centros Asistenciales temporales ubicados en nuestra entidad veracruzana.</a:t>
            </a:r>
            <a:endParaRPr lang="es-MX" sz="1100" dirty="0" smtClean="0">
              <a:latin typeface="+mj-lt"/>
            </a:endParaRPr>
          </a:p>
        </p:txBody>
      </p:sp>
      <p:sp>
        <p:nvSpPr>
          <p:cNvPr id="6" name="5 CuadroTexto"/>
          <p:cNvSpPr txBox="1">
            <a:spLocks noChangeArrowheads="1"/>
          </p:cNvSpPr>
          <p:nvPr/>
        </p:nvSpPr>
        <p:spPr bwMode="auto">
          <a:xfrm>
            <a:off x="0" y="1717675"/>
            <a:ext cx="3409950" cy="338138"/>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s-MX" sz="1600" b="1" dirty="0" smtClean="0"/>
              <a:t>Introducción.</a:t>
            </a:r>
          </a:p>
        </p:txBody>
      </p:sp>
      <p:sp>
        <p:nvSpPr>
          <p:cNvPr id="8" name="7 Rectángulo"/>
          <p:cNvSpPr/>
          <p:nvPr/>
        </p:nvSpPr>
        <p:spPr>
          <a:xfrm>
            <a:off x="179388" y="1125538"/>
            <a:ext cx="8569325" cy="2873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fontAlgn="auto" hangingPunct="1">
              <a:spcBef>
                <a:spcPts val="0"/>
              </a:spcBef>
              <a:spcAft>
                <a:spcPts val="0"/>
              </a:spcAft>
              <a:defRPr/>
            </a:pPr>
            <a:r>
              <a:rPr lang="es-MX" sz="800" b="1" dirty="0">
                <a:solidFill>
                  <a:schemeClr val="tx1"/>
                </a:solidFill>
              </a:rPr>
              <a:t>“</a:t>
            </a:r>
            <a:r>
              <a:rPr lang="es-MX" sz="800" dirty="0">
                <a:solidFill>
                  <a:schemeClr val="tx1"/>
                </a:solidFill>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2339975" y="1123950"/>
            <a:ext cx="6551613"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
        <p:nvSpPr>
          <p:cNvPr id="6" name="TextBox 6"/>
          <p:cNvSpPr txBox="1"/>
          <p:nvPr/>
        </p:nvSpPr>
        <p:spPr>
          <a:xfrm>
            <a:off x="1571604" y="2928934"/>
            <a:ext cx="5616575" cy="585788"/>
          </a:xfrm>
          <a:prstGeom prst="rect">
            <a:avLst/>
          </a:prstGeom>
        </p:spPr>
        <p:style>
          <a:lnRef idx="1">
            <a:schemeClr val="accent4"/>
          </a:lnRef>
          <a:fillRef idx="1001">
            <a:schemeClr val="dk2"/>
          </a:fillRef>
          <a:effectRef idx="2">
            <a:schemeClr val="accent4"/>
          </a:effectRef>
          <a:fontRef idx="minor">
            <a:schemeClr val="lt1"/>
          </a:fontRef>
        </p:style>
        <p:txBody>
          <a:bodyPr>
            <a:spAutoFit/>
          </a:bodyPr>
          <a:lstStyle/>
          <a:p>
            <a:pPr algn="ctr" eaLnBrk="1" fontAlgn="auto" hangingPunct="1">
              <a:spcBef>
                <a:spcPts val="0"/>
              </a:spcBef>
              <a:spcAft>
                <a:spcPts val="0"/>
              </a:spcAft>
              <a:defRPr/>
            </a:pPr>
            <a:r>
              <a:rPr lang="es-MX" sz="3200" dirty="0" smtClean="0">
                <a:latin typeface="StoneSansEF-MediumSC" pitchFamily="50" charset="0"/>
              </a:rPr>
              <a:t>Internados  </a:t>
            </a:r>
            <a:endParaRPr lang="es-MX" sz="3200" dirty="0">
              <a:latin typeface="StoneSansEF-MediumSC" pitchFamily="5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85786" y="2413338"/>
            <a:ext cx="7500990" cy="2031325"/>
          </a:xfrm>
          <a:prstGeom prst="rect">
            <a:avLst/>
          </a:prstGeom>
        </p:spPr>
        <p:txBody>
          <a:bodyPr wrap="square">
            <a:spAutoFit/>
          </a:bodyPr>
          <a:lstStyle/>
          <a:p>
            <a:pPr algn="just"/>
            <a:r>
              <a:rPr lang="es-MX" dirty="0" smtClean="0"/>
              <a:t>Los menores que están en estos albergues, no se encuentran de manera permanente, ya que funcionan en calidad de internado. Algunos menores se van todos los días por las noches con sus papás, mientras que a los demás, todos los fines de semana los recogen sus padres para ir a sus respectivos domicilios. No existe situación </a:t>
            </a:r>
            <a:r>
              <a:rPr lang="es-MX" dirty="0" smtClean="0"/>
              <a:t>jurídica</a:t>
            </a:r>
            <a:r>
              <a:rPr lang="es-MX" dirty="0" smtClean="0"/>
              <a:t> </a:t>
            </a:r>
            <a:r>
              <a:rPr lang="es-MX" dirty="0" smtClean="0"/>
              <a:t>por resolver. Se muestran a continuación para conocimiento. Cabe mencionar que no se cuantifican mas que para identificación de Centros Asistenciales en el Estado de Veracruz.</a:t>
            </a:r>
            <a:endParaRPr lang="es-MX" dirty="0"/>
          </a:p>
        </p:txBody>
      </p:sp>
      <p:sp>
        <p:nvSpPr>
          <p:cNvPr id="6" name="3 Título"/>
          <p:cNvSpPr txBox="1">
            <a:spLocks/>
          </p:cNvSpPr>
          <p:nvPr/>
        </p:nvSpPr>
        <p:spPr>
          <a:xfrm>
            <a:off x="2339975" y="1123950"/>
            <a:ext cx="6551613"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8"/>
          <p:cNvGraphicFramePr>
            <a:graphicFrameLocks noGrp="1"/>
          </p:cNvGraphicFramePr>
          <p:nvPr/>
        </p:nvGraphicFramePr>
        <p:xfrm>
          <a:off x="285720" y="2285992"/>
          <a:ext cx="7779648" cy="503238"/>
        </p:xfrm>
        <a:graphic>
          <a:graphicData uri="http://schemas.openxmlformats.org/drawingml/2006/table">
            <a:tbl>
              <a:tblPr firstRow="1" bandRow="1">
                <a:tableStyleId>{5C22544A-7EE6-4342-B048-85BDC9FD1C3A}</a:tableStyleId>
              </a:tblPr>
              <a:tblGrid>
                <a:gridCol w="355572"/>
                <a:gridCol w="1000132"/>
                <a:gridCol w="724371"/>
                <a:gridCol w="686696"/>
                <a:gridCol w="1089263"/>
                <a:gridCol w="627476"/>
                <a:gridCol w="549356"/>
                <a:gridCol w="514857"/>
                <a:gridCol w="792018"/>
                <a:gridCol w="1439907"/>
              </a:tblGrid>
              <a:tr h="503238">
                <a:tc>
                  <a:txBody>
                    <a:bodyPr/>
                    <a:lstStyle/>
                    <a:p>
                      <a:pPr algn="ctr"/>
                      <a:r>
                        <a:rPr lang="es-MX" sz="700" dirty="0" smtClean="0"/>
                        <a:t>No.</a:t>
                      </a:r>
                    </a:p>
                  </a:txBody>
                  <a:tcPr marL="91443" marR="91443" marT="45737" marB="45737" anchor="ctr">
                    <a:solidFill>
                      <a:schemeClr val="accent6">
                        <a:lumMod val="75000"/>
                      </a:schemeClr>
                    </a:solidFill>
                  </a:tcPr>
                </a:tc>
                <a:tc>
                  <a:txBody>
                    <a:bodyPr/>
                    <a:lstStyle/>
                    <a:p>
                      <a:pPr algn="ctr"/>
                      <a:r>
                        <a:rPr lang="es-MX" sz="700" dirty="0" smtClean="0"/>
                        <a:t>MUNICIPIO Y NOMBRE DEL CENTRO</a:t>
                      </a:r>
                    </a:p>
                  </a:txBody>
                  <a:tcPr marL="91443" marR="91443" marT="45737" marB="45737" anchor="ctr">
                    <a:solidFill>
                      <a:schemeClr val="accent6">
                        <a:lumMod val="75000"/>
                      </a:schemeClr>
                    </a:solidFill>
                  </a:tcPr>
                </a:tc>
                <a:tc>
                  <a:txBody>
                    <a:bodyPr/>
                    <a:lstStyle/>
                    <a:p>
                      <a:pPr algn="ctr"/>
                      <a:r>
                        <a:rPr lang="es-MX" sz="700" dirty="0" smtClean="0"/>
                        <a:t>DIRECCIÓN</a:t>
                      </a:r>
                      <a:endParaRPr lang="es-MX" sz="700" dirty="0"/>
                    </a:p>
                  </a:txBody>
                  <a:tcPr marL="91443" marR="91443" marT="45737" marB="45737" anchor="ctr">
                    <a:solidFill>
                      <a:schemeClr val="accent6">
                        <a:lumMod val="75000"/>
                      </a:schemeClr>
                    </a:solidFill>
                  </a:tcPr>
                </a:tc>
                <a:tc>
                  <a:txBody>
                    <a:bodyPr/>
                    <a:lstStyle/>
                    <a:p>
                      <a:pPr algn="ctr"/>
                      <a:r>
                        <a:rPr lang="es-MX" sz="700" dirty="0" smtClean="0"/>
                        <a:t>TELÉFONO</a:t>
                      </a:r>
                      <a:endParaRPr lang="es-MX" sz="700" dirty="0"/>
                    </a:p>
                  </a:txBody>
                  <a:tcPr marL="91443" marR="91443" marT="45737" marB="45737" anchor="ctr">
                    <a:solidFill>
                      <a:schemeClr val="accent6">
                        <a:lumMod val="75000"/>
                      </a:schemeClr>
                    </a:solidFill>
                  </a:tcPr>
                </a:tc>
                <a:tc>
                  <a:txBody>
                    <a:bodyPr/>
                    <a:lstStyle/>
                    <a:p>
                      <a:pPr algn="ctr"/>
                      <a:r>
                        <a:rPr lang="es-MX" sz="700" dirty="0" smtClean="0"/>
                        <a:t>RESPONSABLE</a:t>
                      </a:r>
                      <a:endParaRPr lang="es-MX" sz="700" dirty="0"/>
                    </a:p>
                  </a:txBody>
                  <a:tcPr marL="91443" marR="91443" marT="45737" marB="45737" anchor="ctr">
                    <a:solidFill>
                      <a:schemeClr val="accent6">
                        <a:lumMod val="75000"/>
                      </a:schemeClr>
                    </a:solidFill>
                  </a:tcPr>
                </a:tc>
                <a:tc>
                  <a:txBody>
                    <a:bodyPr/>
                    <a:lstStyle/>
                    <a:p>
                      <a:pPr algn="ctr"/>
                      <a:r>
                        <a:rPr lang="es-MX" sz="700" dirty="0" smtClean="0"/>
                        <a:t>CAPACIDAD</a:t>
                      </a:r>
                      <a:endParaRPr lang="es-MX" sz="700" dirty="0"/>
                    </a:p>
                  </a:txBody>
                  <a:tcPr marL="91443" marR="91443" marT="45737" marB="45737" anchor="ctr">
                    <a:solidFill>
                      <a:schemeClr val="accent6">
                        <a:lumMod val="75000"/>
                      </a:schemeClr>
                    </a:solidFill>
                  </a:tcPr>
                </a:tc>
                <a:tc>
                  <a:txBody>
                    <a:bodyPr/>
                    <a:lstStyle/>
                    <a:p>
                      <a:pPr algn="ctr"/>
                      <a:r>
                        <a:rPr lang="es-MX" sz="700" dirty="0" smtClean="0"/>
                        <a:t>NIÑOS</a:t>
                      </a:r>
                      <a:endParaRPr lang="es-MX" sz="700" dirty="0"/>
                    </a:p>
                  </a:txBody>
                  <a:tcPr marL="91443" marR="91443" marT="45737" marB="45737" anchor="ctr">
                    <a:solidFill>
                      <a:schemeClr val="accent6">
                        <a:lumMod val="75000"/>
                      </a:schemeClr>
                    </a:solidFill>
                  </a:tcPr>
                </a:tc>
                <a:tc>
                  <a:txBody>
                    <a:bodyPr/>
                    <a:lstStyle/>
                    <a:p>
                      <a:pPr algn="ctr"/>
                      <a:r>
                        <a:rPr lang="es-MX" sz="700" dirty="0" smtClean="0"/>
                        <a:t>NIÑAS</a:t>
                      </a:r>
                      <a:endParaRPr lang="es-MX" sz="700" dirty="0"/>
                    </a:p>
                  </a:txBody>
                  <a:tcPr marL="91443" marR="91443" marT="45737" marB="45737" anchor="ctr">
                    <a:solidFill>
                      <a:schemeClr val="accent6">
                        <a:lumMod val="75000"/>
                      </a:schemeClr>
                    </a:solidFill>
                  </a:tcPr>
                </a:tc>
                <a:tc>
                  <a:txBody>
                    <a:bodyPr/>
                    <a:lstStyle/>
                    <a:p>
                      <a:pPr algn="ctr"/>
                      <a:r>
                        <a:rPr lang="es-MX" sz="700" dirty="0" smtClean="0"/>
                        <a:t>ADOLESCENTES</a:t>
                      </a:r>
                      <a:endParaRPr lang="es-MX" sz="700" dirty="0"/>
                    </a:p>
                  </a:txBody>
                  <a:tcPr marL="91443" marR="91443" marT="45737" marB="45737" anchor="ctr">
                    <a:solidFill>
                      <a:schemeClr val="accent6">
                        <a:lumMod val="75000"/>
                      </a:schemeClr>
                    </a:solidFill>
                  </a:tcPr>
                </a:tc>
                <a:tc>
                  <a:txBody>
                    <a:bodyPr/>
                    <a:lstStyle/>
                    <a:p>
                      <a:pPr algn="ctr"/>
                      <a:r>
                        <a:rPr lang="es-MX" sz="700" dirty="0" smtClean="0"/>
                        <a:t>MENORES</a:t>
                      </a:r>
                      <a:r>
                        <a:rPr lang="es-MX" sz="700" baseline="0" dirty="0" smtClean="0"/>
                        <a:t> CON ALGUNA DISCAPACIDAD</a:t>
                      </a:r>
                      <a:endParaRPr lang="es-MX" sz="700" dirty="0"/>
                    </a:p>
                  </a:txBody>
                  <a:tcPr marL="91443" marR="91443" marT="45737" marB="45737" anchor="ctr">
                    <a:solidFill>
                      <a:schemeClr val="accent6">
                        <a:lumMod val="75000"/>
                      </a:schemeClr>
                    </a:solidFill>
                  </a:tcPr>
                </a:tc>
              </a:tr>
            </a:tbl>
          </a:graphicData>
        </a:graphic>
      </p:graphicFrame>
      <p:graphicFrame>
        <p:nvGraphicFramePr>
          <p:cNvPr id="6" name="Table 4"/>
          <p:cNvGraphicFramePr>
            <a:graphicFrameLocks noGrp="1"/>
          </p:cNvGraphicFramePr>
          <p:nvPr/>
        </p:nvGraphicFramePr>
        <p:xfrm>
          <a:off x="285720" y="2786058"/>
          <a:ext cx="7779648" cy="775980"/>
        </p:xfrm>
        <a:graphic>
          <a:graphicData uri="http://schemas.openxmlformats.org/drawingml/2006/table">
            <a:tbl>
              <a:tblPr firstRow="1" bandRow="1">
                <a:tableStyleId>{93296810-A885-4BE3-A3E7-6D5BEEA58F35}</a:tableStyleId>
              </a:tblPr>
              <a:tblGrid>
                <a:gridCol w="355572"/>
                <a:gridCol w="1000132"/>
                <a:gridCol w="724371"/>
                <a:gridCol w="704389"/>
                <a:gridCol w="1071570"/>
                <a:gridCol w="627476"/>
                <a:gridCol w="549356"/>
                <a:gridCol w="514036"/>
                <a:gridCol w="792018"/>
                <a:gridCol w="1440728"/>
              </a:tblGrid>
              <a:tr h="257676">
                <a:tc>
                  <a:txBody>
                    <a:bodyPr/>
                    <a:lstStyle/>
                    <a:p>
                      <a:endParaRPr lang="es-MX" sz="700" dirty="0"/>
                    </a:p>
                  </a:txBody>
                  <a:tcPr marL="91432" marR="91432" marT="45717" marB="45717"/>
                </a:tc>
                <a:tc>
                  <a:txBody>
                    <a:bodyPr/>
                    <a:lstStyle/>
                    <a:p>
                      <a:pPr algn="ctr"/>
                      <a:r>
                        <a:rPr lang="es-MX" sz="1000" baseline="0" dirty="0" smtClean="0"/>
                        <a:t>BANDERILLA</a:t>
                      </a:r>
                      <a:endParaRPr lang="es-MX" sz="1000" b="1" dirty="0">
                        <a:solidFill>
                          <a:schemeClr val="tx1"/>
                        </a:solidFill>
                      </a:endParaRPr>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r>
              <a:tr h="518304">
                <a:tc>
                  <a:txBody>
                    <a:bodyPr/>
                    <a:lstStyle/>
                    <a:p>
                      <a:pPr algn="ctr"/>
                      <a:r>
                        <a:rPr lang="es-MX" sz="700" dirty="0" smtClean="0"/>
                        <a:t>1</a:t>
                      </a:r>
                      <a:endParaRPr lang="es-MX" sz="700" dirty="0">
                        <a:solidFill>
                          <a:schemeClr val="bg1"/>
                        </a:solidFill>
                      </a:endParaRPr>
                    </a:p>
                  </a:txBody>
                  <a:tcPr marL="91432" marR="91432" marT="45717" marB="45717" anchor="ctr"/>
                </a:tc>
                <a:tc>
                  <a:txBody>
                    <a:bodyPr/>
                    <a:lstStyle/>
                    <a:p>
                      <a:pPr algn="ctr"/>
                      <a:r>
                        <a:rPr lang="es-MX" sz="700" dirty="0" smtClean="0"/>
                        <a:t>Casa Hogar Banderilla</a:t>
                      </a:r>
                      <a:endParaRPr lang="es-MX" sz="700" dirty="0"/>
                    </a:p>
                  </a:txBody>
                  <a:tcPr marL="91432" marR="91432" marT="45717" marB="45717" anchor="ctr"/>
                </a:tc>
                <a:tc>
                  <a:txBody>
                    <a:bodyPr/>
                    <a:lstStyle/>
                    <a:p>
                      <a:pPr algn="ctr"/>
                      <a:r>
                        <a:rPr lang="es-MX" sz="700" dirty="0" smtClean="0"/>
                        <a:t>Hidalgo 20</a:t>
                      </a:r>
                      <a:endParaRPr lang="es-MX" sz="700" dirty="0"/>
                    </a:p>
                  </a:txBody>
                  <a:tcPr marL="91432" marR="91432" marT="45717" marB="45717" anchor="ctr"/>
                </a:tc>
                <a:tc>
                  <a:txBody>
                    <a:bodyPr/>
                    <a:lstStyle/>
                    <a:p>
                      <a:pPr algn="ctr"/>
                      <a:r>
                        <a:rPr lang="es-MX" sz="700" dirty="0" smtClean="0"/>
                        <a:t>01-22-811-00-66</a:t>
                      </a:r>
                      <a:endParaRPr lang="es-MX" sz="700" dirty="0"/>
                    </a:p>
                  </a:txBody>
                  <a:tcPr marL="91432" marR="91432" marT="45717" marB="45717" anchor="ctr"/>
                </a:tc>
                <a:tc>
                  <a:txBody>
                    <a:bodyPr/>
                    <a:lstStyle/>
                    <a:p>
                      <a:pPr algn="ctr"/>
                      <a:r>
                        <a:rPr lang="es-MX" sz="700" dirty="0" smtClean="0"/>
                        <a:t>Dir. </a:t>
                      </a:r>
                      <a:r>
                        <a:rPr lang="es-MX" sz="700" dirty="0" err="1" smtClean="0"/>
                        <a:t>Hortencia</a:t>
                      </a:r>
                      <a:r>
                        <a:rPr lang="es-MX" sz="700" dirty="0" smtClean="0"/>
                        <a:t> Sanchez </a:t>
                      </a:r>
                      <a:r>
                        <a:rPr lang="es-MX" sz="700" dirty="0" smtClean="0"/>
                        <a:t>Ávila</a:t>
                      </a:r>
                      <a:endParaRPr lang="es-MX" sz="700" dirty="0"/>
                    </a:p>
                  </a:txBody>
                  <a:tcPr marL="91432" marR="91432" marT="45717" marB="45717" anchor="ctr"/>
                </a:tc>
                <a:tc>
                  <a:txBody>
                    <a:bodyPr/>
                    <a:lstStyle/>
                    <a:p>
                      <a:pPr algn="ctr"/>
                      <a:r>
                        <a:rPr lang="es-MX" sz="700" dirty="0" smtClean="0"/>
                        <a:t>50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10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r>
            </a:tbl>
          </a:graphicData>
        </a:graphic>
      </p:graphicFrame>
      <p:graphicFrame>
        <p:nvGraphicFramePr>
          <p:cNvPr id="8" name="Table 4"/>
          <p:cNvGraphicFramePr>
            <a:graphicFrameLocks noGrp="1"/>
          </p:cNvGraphicFramePr>
          <p:nvPr/>
        </p:nvGraphicFramePr>
        <p:xfrm>
          <a:off x="285720" y="3500438"/>
          <a:ext cx="7779648" cy="1095870"/>
        </p:xfrm>
        <a:graphic>
          <a:graphicData uri="http://schemas.openxmlformats.org/drawingml/2006/table">
            <a:tbl>
              <a:tblPr firstRow="1" bandRow="1">
                <a:tableStyleId>{93296810-A885-4BE3-A3E7-6D5BEEA58F35}</a:tableStyleId>
              </a:tblPr>
              <a:tblGrid>
                <a:gridCol w="357190"/>
                <a:gridCol w="1000132"/>
                <a:gridCol w="722753"/>
                <a:gridCol w="686696"/>
                <a:gridCol w="1090881"/>
                <a:gridCol w="625858"/>
                <a:gridCol w="549356"/>
                <a:gridCol w="514036"/>
                <a:gridCol w="792018"/>
                <a:gridCol w="1440728"/>
              </a:tblGrid>
              <a:tr h="257676">
                <a:tc>
                  <a:txBody>
                    <a:bodyPr/>
                    <a:lstStyle/>
                    <a:p>
                      <a:endParaRPr lang="es-MX" sz="700" dirty="0"/>
                    </a:p>
                  </a:txBody>
                  <a:tcPr marL="91432" marR="91432" marT="45717" marB="45717"/>
                </a:tc>
                <a:tc>
                  <a:txBody>
                    <a:bodyPr/>
                    <a:lstStyle/>
                    <a:p>
                      <a:pPr algn="ctr"/>
                      <a:r>
                        <a:rPr lang="es-MX" sz="1000" baseline="0" dirty="0" smtClean="0"/>
                        <a:t>BOCA DEL RIO</a:t>
                      </a:r>
                      <a:endParaRPr lang="es-MX" sz="1000" b="1" dirty="0">
                        <a:solidFill>
                          <a:schemeClr val="tx1"/>
                        </a:solidFill>
                      </a:endParaRPr>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r>
              <a:tr h="518304">
                <a:tc>
                  <a:txBody>
                    <a:bodyPr/>
                    <a:lstStyle/>
                    <a:p>
                      <a:pPr algn="ctr"/>
                      <a:r>
                        <a:rPr lang="es-MX" sz="700" dirty="0" smtClean="0"/>
                        <a:t>2</a:t>
                      </a:r>
                      <a:endParaRPr lang="es-MX" sz="700" dirty="0">
                        <a:solidFill>
                          <a:schemeClr val="bg1"/>
                        </a:solidFill>
                      </a:endParaRPr>
                    </a:p>
                  </a:txBody>
                  <a:tcPr marL="91432" marR="91432" marT="45717" marB="45717" anchor="ctr"/>
                </a:tc>
                <a:tc>
                  <a:txBody>
                    <a:bodyPr/>
                    <a:lstStyle/>
                    <a:p>
                      <a:pPr algn="ctr"/>
                      <a:r>
                        <a:rPr lang="es-MX" sz="700" dirty="0" smtClean="0"/>
                        <a:t>Casa Hogar del Niño "Manuel Gutiérrez Zamora"</a:t>
                      </a:r>
                      <a:endParaRPr lang="es-MX" sz="700" dirty="0"/>
                    </a:p>
                  </a:txBody>
                  <a:tcPr marL="91432" marR="91432" marT="45717" marB="45717" anchor="ctr"/>
                </a:tc>
                <a:tc>
                  <a:txBody>
                    <a:bodyPr/>
                    <a:lstStyle/>
                    <a:p>
                      <a:pPr algn="ctr"/>
                      <a:r>
                        <a:rPr lang="es-MX" sz="700" dirty="0" smtClean="0"/>
                        <a:t>Jesús Reyes </a:t>
                      </a:r>
                      <a:r>
                        <a:rPr lang="es-MX" sz="700" dirty="0" err="1" smtClean="0"/>
                        <a:t>Heroles</a:t>
                      </a:r>
                      <a:r>
                        <a:rPr lang="es-MX" sz="700" dirty="0" smtClean="0"/>
                        <a:t> esq. Adolfo Ruíz Cortínes</a:t>
                      </a:r>
                    </a:p>
                    <a:p>
                      <a:pPr algn="ctr"/>
                      <a:r>
                        <a:rPr lang="es-MX" sz="700" dirty="0" smtClean="0"/>
                        <a:t> Fraccionamiento Costa Verde </a:t>
                      </a:r>
                      <a:endParaRPr lang="es-MX" sz="700" dirty="0"/>
                    </a:p>
                  </a:txBody>
                  <a:tcPr marL="91432" marR="91432" marT="45717" marB="45717" anchor="ctr"/>
                </a:tc>
                <a:tc>
                  <a:txBody>
                    <a:bodyPr/>
                    <a:lstStyle/>
                    <a:p>
                      <a:pPr algn="ctr"/>
                      <a:r>
                        <a:rPr lang="es-MX" sz="700" dirty="0" smtClean="0"/>
                        <a:t>012299 21 6161</a:t>
                      </a:r>
                      <a:endParaRPr lang="es-MX" sz="700" dirty="0"/>
                    </a:p>
                  </a:txBody>
                  <a:tcPr marL="91432" marR="91432" marT="45717" marB="45717" anchor="ctr"/>
                </a:tc>
                <a:tc>
                  <a:txBody>
                    <a:bodyPr/>
                    <a:lstStyle/>
                    <a:p>
                      <a:pPr algn="ctr"/>
                      <a:r>
                        <a:rPr lang="es-MX" sz="700" dirty="0" err="1" smtClean="0"/>
                        <a:t>LAE</a:t>
                      </a:r>
                      <a:r>
                        <a:rPr lang="es-MX" sz="700" dirty="0" smtClean="0"/>
                        <a:t>. Pilar Fernández Rendón</a:t>
                      </a:r>
                      <a:endParaRPr lang="es-MX" sz="700" dirty="0"/>
                    </a:p>
                  </a:txBody>
                  <a:tcPr marL="91432" marR="91432" marT="45717" marB="45717" anchor="ctr"/>
                </a:tc>
                <a:tc>
                  <a:txBody>
                    <a:bodyPr/>
                    <a:lstStyle/>
                    <a:p>
                      <a:pPr algn="ctr"/>
                      <a:r>
                        <a:rPr lang="es-MX" sz="700" dirty="0" smtClean="0"/>
                        <a:t>10</a:t>
                      </a:r>
                      <a:endParaRPr lang="es-MX" sz="700" dirty="0"/>
                    </a:p>
                  </a:txBody>
                  <a:tcPr marL="91432" marR="91432" marT="45717" marB="45717" anchor="ctr"/>
                </a:tc>
                <a:tc>
                  <a:txBody>
                    <a:bodyPr/>
                    <a:lstStyle/>
                    <a:p>
                      <a:pPr algn="ctr"/>
                      <a:r>
                        <a:rPr lang="es-MX" sz="700" dirty="0" smtClean="0"/>
                        <a:t>31</a:t>
                      </a:r>
                      <a:endParaRPr lang="es-MX" sz="700" dirty="0"/>
                    </a:p>
                  </a:txBody>
                  <a:tcPr marL="91432" marR="91432" marT="45717" marB="45717" anchor="ctr"/>
                </a:tc>
                <a:tc>
                  <a:txBody>
                    <a:bodyPr/>
                    <a:lstStyle/>
                    <a:p>
                      <a:pPr algn="ctr"/>
                      <a:r>
                        <a:rPr lang="es-MX" sz="700" dirty="0" smtClean="0"/>
                        <a:t>36</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r>
            </a:tbl>
          </a:graphicData>
        </a:graphic>
      </p:graphicFrame>
      <p:graphicFrame>
        <p:nvGraphicFramePr>
          <p:cNvPr id="10" name="Table 4"/>
          <p:cNvGraphicFramePr>
            <a:graphicFrameLocks noGrp="1"/>
          </p:cNvGraphicFramePr>
          <p:nvPr/>
        </p:nvGraphicFramePr>
        <p:xfrm>
          <a:off x="285720" y="4572008"/>
          <a:ext cx="7779648" cy="882510"/>
        </p:xfrm>
        <a:graphic>
          <a:graphicData uri="http://schemas.openxmlformats.org/drawingml/2006/table">
            <a:tbl>
              <a:tblPr firstRow="1" bandRow="1">
                <a:tableStyleId>{93296810-A885-4BE3-A3E7-6D5BEEA58F35}</a:tableStyleId>
              </a:tblPr>
              <a:tblGrid>
                <a:gridCol w="357190"/>
                <a:gridCol w="1143008"/>
                <a:gridCol w="579877"/>
                <a:gridCol w="686696"/>
                <a:gridCol w="1090881"/>
                <a:gridCol w="625858"/>
                <a:gridCol w="549356"/>
                <a:gridCol w="514036"/>
                <a:gridCol w="792018"/>
                <a:gridCol w="1440728"/>
              </a:tblGrid>
              <a:tr h="257676">
                <a:tc>
                  <a:txBody>
                    <a:bodyPr/>
                    <a:lstStyle/>
                    <a:p>
                      <a:endParaRPr lang="es-MX" sz="700" dirty="0"/>
                    </a:p>
                  </a:txBody>
                  <a:tcPr marL="91432" marR="91432" marT="45717" marB="45717"/>
                </a:tc>
                <a:tc>
                  <a:txBody>
                    <a:bodyPr/>
                    <a:lstStyle/>
                    <a:p>
                      <a:pPr algn="ctr"/>
                      <a:r>
                        <a:rPr lang="es-MX" sz="1000" dirty="0" smtClean="0"/>
                        <a:t>COATZACOALCOS</a:t>
                      </a:r>
                      <a:endParaRPr lang="es-MX" sz="1000" b="1" dirty="0">
                        <a:solidFill>
                          <a:schemeClr val="tx1"/>
                        </a:solidFill>
                      </a:endParaRPr>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r>
              <a:tr h="518304">
                <a:tc>
                  <a:txBody>
                    <a:bodyPr/>
                    <a:lstStyle/>
                    <a:p>
                      <a:pPr algn="ctr"/>
                      <a:r>
                        <a:rPr lang="es-MX" sz="700" dirty="0" smtClean="0"/>
                        <a:t>3</a:t>
                      </a:r>
                      <a:endParaRPr lang="es-MX" sz="700" dirty="0">
                        <a:solidFill>
                          <a:schemeClr val="bg1"/>
                        </a:solidFill>
                      </a:endParaRPr>
                    </a:p>
                  </a:txBody>
                  <a:tcPr marL="91432" marR="91432" marT="45717" marB="45717" anchor="ctr"/>
                </a:tc>
                <a:tc>
                  <a:txBody>
                    <a:bodyPr/>
                    <a:lstStyle/>
                    <a:p>
                      <a:pPr algn="ctr"/>
                      <a:r>
                        <a:rPr lang="es-MX" sz="700" dirty="0" smtClean="0"/>
                        <a:t>Ejercito de </a:t>
                      </a:r>
                      <a:r>
                        <a:rPr lang="es-MX" sz="700" dirty="0" smtClean="0"/>
                        <a:t>Salvación</a:t>
                      </a:r>
                      <a:endParaRPr lang="es-MX" sz="700" dirty="0"/>
                    </a:p>
                  </a:txBody>
                  <a:tcPr marL="91432" marR="91432" marT="45717" marB="45717" anchor="ctr"/>
                </a:tc>
                <a:tc>
                  <a:txBody>
                    <a:bodyPr/>
                    <a:lstStyle/>
                    <a:p>
                      <a:pPr algn="ctr"/>
                      <a:r>
                        <a:rPr lang="it-IT" sz="700" dirty="0" smtClean="0"/>
                        <a:t>Gutiérrez Zamora No. 1120 Col. Centro</a:t>
                      </a:r>
                      <a:endParaRPr lang="es-MX" sz="700" dirty="0"/>
                    </a:p>
                  </a:txBody>
                  <a:tcPr marL="91432" marR="91432" marT="45717" marB="45717" anchor="ctr"/>
                </a:tc>
                <a:tc>
                  <a:txBody>
                    <a:bodyPr/>
                    <a:lstStyle/>
                    <a:p>
                      <a:pPr algn="ctr"/>
                      <a:r>
                        <a:rPr lang="es-MX" sz="700" dirty="0" smtClean="0"/>
                        <a:t>01-921-214-59-23</a:t>
                      </a:r>
                      <a:endParaRPr lang="es-MX" sz="700" dirty="0"/>
                    </a:p>
                  </a:txBody>
                  <a:tcPr marL="91432" marR="91432" marT="45717" marB="45717" anchor="ctr"/>
                </a:tc>
                <a:tc>
                  <a:txBody>
                    <a:bodyPr/>
                    <a:lstStyle/>
                    <a:p>
                      <a:pPr algn="ctr"/>
                      <a:r>
                        <a:rPr lang="es-MX" sz="700" dirty="0" smtClean="0"/>
                        <a:t>Mayora </a:t>
                      </a:r>
                      <a:r>
                        <a:rPr lang="es-MX" sz="700" dirty="0" err="1" smtClean="0"/>
                        <a:t>Jocabet</a:t>
                      </a:r>
                      <a:r>
                        <a:rPr lang="es-MX" sz="700" dirty="0" smtClean="0"/>
                        <a:t> Martínez</a:t>
                      </a:r>
                      <a:endParaRPr lang="es-MX" sz="700" dirty="0"/>
                    </a:p>
                  </a:txBody>
                  <a:tcPr marL="91432" marR="91432" marT="45717" marB="45717" anchor="ctr"/>
                </a:tc>
                <a:tc>
                  <a:txBody>
                    <a:bodyPr/>
                    <a:lstStyle/>
                    <a:p>
                      <a:pPr algn="ctr"/>
                      <a:r>
                        <a:rPr lang="es-MX" sz="700" dirty="0" smtClean="0"/>
                        <a:t>35</a:t>
                      </a:r>
                      <a:endParaRPr lang="es-MX" sz="700" dirty="0"/>
                    </a:p>
                  </a:txBody>
                  <a:tcPr marL="91432" marR="91432" marT="45717" marB="45717" anchor="ctr"/>
                </a:tc>
                <a:tc>
                  <a:txBody>
                    <a:bodyPr/>
                    <a:lstStyle/>
                    <a:p>
                      <a:pPr algn="ctr"/>
                      <a:r>
                        <a:rPr lang="es-MX" sz="700" dirty="0" smtClean="0"/>
                        <a:t>7</a:t>
                      </a:r>
                      <a:endParaRPr lang="es-MX" sz="700" dirty="0"/>
                    </a:p>
                  </a:txBody>
                  <a:tcPr marL="91432" marR="91432" marT="45717" marB="45717" anchor="ctr"/>
                </a:tc>
                <a:tc>
                  <a:txBody>
                    <a:bodyPr/>
                    <a:lstStyle/>
                    <a:p>
                      <a:pPr algn="ctr"/>
                      <a:r>
                        <a:rPr lang="es-MX" sz="700" dirty="0" smtClean="0"/>
                        <a:t>9</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1</a:t>
                      </a:r>
                      <a:endParaRPr lang="es-MX" sz="700" dirty="0"/>
                    </a:p>
                  </a:txBody>
                  <a:tcPr marL="91432" marR="91432" marT="45717" marB="45717" anchor="ctr"/>
                </a:tc>
              </a:tr>
            </a:tbl>
          </a:graphicData>
        </a:graphic>
      </p:graphicFrame>
      <p:sp>
        <p:nvSpPr>
          <p:cNvPr id="11" name="3 Título"/>
          <p:cNvSpPr txBox="1">
            <a:spLocks/>
          </p:cNvSpPr>
          <p:nvPr/>
        </p:nvSpPr>
        <p:spPr>
          <a:xfrm>
            <a:off x="2339975" y="1123950"/>
            <a:ext cx="6551613"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2339975" y="1123950"/>
            <a:ext cx="6551613"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6" name="Table 4"/>
          <p:cNvGraphicFramePr>
            <a:graphicFrameLocks noGrp="1"/>
          </p:cNvGraphicFramePr>
          <p:nvPr/>
        </p:nvGraphicFramePr>
        <p:xfrm>
          <a:off x="285720" y="2357430"/>
          <a:ext cx="7779648" cy="775980"/>
        </p:xfrm>
        <a:graphic>
          <a:graphicData uri="http://schemas.openxmlformats.org/drawingml/2006/table">
            <a:tbl>
              <a:tblPr firstRow="1" bandRow="1">
                <a:tableStyleId>{93296810-A885-4BE3-A3E7-6D5BEEA58F35}</a:tableStyleId>
              </a:tblPr>
              <a:tblGrid>
                <a:gridCol w="355572"/>
                <a:gridCol w="1000132"/>
                <a:gridCol w="724371"/>
                <a:gridCol w="704389"/>
                <a:gridCol w="1071570"/>
                <a:gridCol w="627476"/>
                <a:gridCol w="549356"/>
                <a:gridCol w="514036"/>
                <a:gridCol w="792018"/>
                <a:gridCol w="1440728"/>
              </a:tblGrid>
              <a:tr h="257676">
                <a:tc>
                  <a:txBody>
                    <a:bodyPr/>
                    <a:lstStyle/>
                    <a:p>
                      <a:endParaRPr lang="es-MX" sz="700" dirty="0"/>
                    </a:p>
                  </a:txBody>
                  <a:tcPr marL="91432" marR="91432" marT="45717" marB="45717"/>
                </a:tc>
                <a:tc>
                  <a:txBody>
                    <a:bodyPr/>
                    <a:lstStyle/>
                    <a:p>
                      <a:pPr algn="ctr"/>
                      <a:r>
                        <a:rPr lang="es-MX" sz="1000" baseline="0" dirty="0" err="1" smtClean="0"/>
                        <a:t>CORDOBA</a:t>
                      </a:r>
                      <a:endParaRPr lang="es-MX" sz="1000" b="1" dirty="0">
                        <a:solidFill>
                          <a:schemeClr val="tx1"/>
                        </a:solidFill>
                      </a:endParaRPr>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r>
              <a:tr h="518304">
                <a:tc>
                  <a:txBody>
                    <a:bodyPr/>
                    <a:lstStyle/>
                    <a:p>
                      <a:pPr algn="ctr"/>
                      <a:r>
                        <a:rPr lang="es-MX" sz="700" dirty="0" smtClean="0"/>
                        <a:t>4</a:t>
                      </a:r>
                      <a:endParaRPr lang="es-MX" sz="700" dirty="0">
                        <a:solidFill>
                          <a:schemeClr val="bg1"/>
                        </a:solidFill>
                      </a:endParaRPr>
                    </a:p>
                  </a:txBody>
                  <a:tcPr marL="91432" marR="91432" marT="45717" marB="45717" anchor="ctr"/>
                </a:tc>
                <a:tc>
                  <a:txBody>
                    <a:bodyPr/>
                    <a:lstStyle/>
                    <a:p>
                      <a:pPr algn="ctr"/>
                      <a:r>
                        <a:rPr lang="es-MX" sz="700" dirty="0" smtClean="0"/>
                        <a:t>Fundación Miguel Hidalgo                     "Asilo Santa María"</a:t>
                      </a:r>
                      <a:endParaRPr lang="es-MX" sz="700" dirty="0"/>
                    </a:p>
                  </a:txBody>
                  <a:tcPr marL="91432" marR="91432" marT="45717" marB="45717" anchor="ctr"/>
                </a:tc>
                <a:tc>
                  <a:txBody>
                    <a:bodyPr/>
                    <a:lstStyle/>
                    <a:p>
                      <a:pPr algn="ctr"/>
                      <a:r>
                        <a:rPr lang="es-MX" sz="700" dirty="0" smtClean="0"/>
                        <a:t>Calle 16 entre Av. 13 y 15 S/N Col. San José</a:t>
                      </a:r>
                      <a:endParaRPr lang="es-MX" sz="700" dirty="0"/>
                    </a:p>
                  </a:txBody>
                  <a:tcPr marL="91432" marR="91432" marT="45717" marB="45717" anchor="ctr"/>
                </a:tc>
                <a:tc>
                  <a:txBody>
                    <a:bodyPr/>
                    <a:lstStyle/>
                    <a:p>
                      <a:pPr algn="ctr"/>
                      <a:r>
                        <a:rPr lang="es-MX" sz="700" dirty="0" smtClean="0"/>
                        <a:t>01-271-712-06-84</a:t>
                      </a:r>
                      <a:endParaRPr lang="es-MX" sz="700" dirty="0"/>
                    </a:p>
                  </a:txBody>
                  <a:tcPr marL="91432" marR="91432" marT="45717" marB="45717" anchor="ctr"/>
                </a:tc>
                <a:tc>
                  <a:txBody>
                    <a:bodyPr/>
                    <a:lstStyle/>
                    <a:p>
                      <a:pPr algn="ctr"/>
                      <a:r>
                        <a:rPr lang="es-MX" sz="700" dirty="0" smtClean="0"/>
                        <a:t>C. Yolanda Patricia Sánchez Ríos</a:t>
                      </a:r>
                      <a:endParaRPr lang="es-MX" sz="700" dirty="0"/>
                    </a:p>
                  </a:txBody>
                  <a:tcPr marL="91432" marR="91432" marT="45717" marB="45717" anchor="ctr"/>
                </a:tc>
                <a:tc>
                  <a:txBody>
                    <a:bodyPr/>
                    <a:lstStyle/>
                    <a:p>
                      <a:pPr algn="ctr"/>
                      <a:r>
                        <a:rPr lang="es-MX" sz="700" dirty="0" smtClean="0"/>
                        <a:t>60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16</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r>
            </a:tbl>
          </a:graphicData>
        </a:graphic>
      </p:graphicFrame>
      <p:graphicFrame>
        <p:nvGraphicFramePr>
          <p:cNvPr id="7" name="Table 8"/>
          <p:cNvGraphicFramePr>
            <a:graphicFrameLocks noGrp="1"/>
          </p:cNvGraphicFramePr>
          <p:nvPr/>
        </p:nvGraphicFramePr>
        <p:xfrm>
          <a:off x="285720" y="1857364"/>
          <a:ext cx="7779648" cy="503238"/>
        </p:xfrm>
        <a:graphic>
          <a:graphicData uri="http://schemas.openxmlformats.org/drawingml/2006/table">
            <a:tbl>
              <a:tblPr firstRow="1" bandRow="1">
                <a:tableStyleId>{93296810-A885-4BE3-A3E7-6D5BEEA58F35}</a:tableStyleId>
              </a:tblPr>
              <a:tblGrid>
                <a:gridCol w="355572"/>
                <a:gridCol w="1000132"/>
                <a:gridCol w="724371"/>
                <a:gridCol w="686696"/>
                <a:gridCol w="1089263"/>
                <a:gridCol w="627476"/>
                <a:gridCol w="549356"/>
                <a:gridCol w="514857"/>
                <a:gridCol w="792018"/>
                <a:gridCol w="1439907"/>
              </a:tblGrid>
              <a:tr h="503238">
                <a:tc>
                  <a:txBody>
                    <a:bodyPr/>
                    <a:lstStyle/>
                    <a:p>
                      <a:pPr algn="ctr"/>
                      <a:r>
                        <a:rPr lang="es-MX" sz="700" dirty="0" smtClean="0"/>
                        <a:t>No.</a:t>
                      </a:r>
                    </a:p>
                  </a:txBody>
                  <a:tcPr marL="91443" marR="91443" marT="45737" marB="45737" anchor="ctr"/>
                </a:tc>
                <a:tc>
                  <a:txBody>
                    <a:bodyPr/>
                    <a:lstStyle/>
                    <a:p>
                      <a:pPr algn="ctr"/>
                      <a:r>
                        <a:rPr lang="es-MX" sz="700" dirty="0" smtClean="0"/>
                        <a:t>MUNICIPIO Y NOMBRE DEL CENTRO</a:t>
                      </a:r>
                    </a:p>
                  </a:txBody>
                  <a:tcPr marL="91443" marR="91443" marT="45737" marB="45737" anchor="ctr"/>
                </a:tc>
                <a:tc>
                  <a:txBody>
                    <a:bodyPr/>
                    <a:lstStyle/>
                    <a:p>
                      <a:pPr algn="ctr"/>
                      <a:r>
                        <a:rPr lang="es-MX" sz="700" dirty="0" smtClean="0"/>
                        <a:t>DIRECCIÓN</a:t>
                      </a:r>
                      <a:endParaRPr lang="es-MX" sz="700" dirty="0"/>
                    </a:p>
                  </a:txBody>
                  <a:tcPr marL="91443" marR="91443" marT="45737" marB="45737" anchor="ctr"/>
                </a:tc>
                <a:tc>
                  <a:txBody>
                    <a:bodyPr/>
                    <a:lstStyle/>
                    <a:p>
                      <a:pPr algn="ctr"/>
                      <a:r>
                        <a:rPr lang="es-MX" sz="700" dirty="0" smtClean="0"/>
                        <a:t>TELÉFONO</a:t>
                      </a:r>
                      <a:endParaRPr lang="es-MX" sz="700" dirty="0"/>
                    </a:p>
                  </a:txBody>
                  <a:tcPr marL="91443" marR="91443" marT="45737" marB="45737" anchor="ctr"/>
                </a:tc>
                <a:tc>
                  <a:txBody>
                    <a:bodyPr/>
                    <a:lstStyle/>
                    <a:p>
                      <a:pPr algn="ctr"/>
                      <a:r>
                        <a:rPr lang="es-MX" sz="700" dirty="0" smtClean="0"/>
                        <a:t>RESPONSABLE</a:t>
                      </a:r>
                      <a:endParaRPr lang="es-MX" sz="700" dirty="0"/>
                    </a:p>
                  </a:txBody>
                  <a:tcPr marL="91443" marR="91443" marT="45737" marB="45737" anchor="ctr"/>
                </a:tc>
                <a:tc>
                  <a:txBody>
                    <a:bodyPr/>
                    <a:lstStyle/>
                    <a:p>
                      <a:pPr algn="ctr"/>
                      <a:r>
                        <a:rPr lang="es-MX" sz="700" dirty="0" smtClean="0"/>
                        <a:t>CAPACIDAD</a:t>
                      </a:r>
                      <a:endParaRPr lang="es-MX" sz="700" dirty="0"/>
                    </a:p>
                  </a:txBody>
                  <a:tcPr marL="91443" marR="91443" marT="45737" marB="45737" anchor="ctr"/>
                </a:tc>
                <a:tc>
                  <a:txBody>
                    <a:bodyPr/>
                    <a:lstStyle/>
                    <a:p>
                      <a:pPr algn="ctr"/>
                      <a:r>
                        <a:rPr lang="es-MX" sz="700" dirty="0" smtClean="0"/>
                        <a:t>NIÑOS</a:t>
                      </a:r>
                      <a:endParaRPr lang="es-MX" sz="700" dirty="0"/>
                    </a:p>
                  </a:txBody>
                  <a:tcPr marL="91443" marR="91443" marT="45737" marB="45737" anchor="ctr"/>
                </a:tc>
                <a:tc>
                  <a:txBody>
                    <a:bodyPr/>
                    <a:lstStyle/>
                    <a:p>
                      <a:pPr algn="ctr"/>
                      <a:r>
                        <a:rPr lang="es-MX" sz="700" dirty="0" smtClean="0"/>
                        <a:t>NIÑAS</a:t>
                      </a:r>
                      <a:endParaRPr lang="es-MX" sz="700" dirty="0"/>
                    </a:p>
                  </a:txBody>
                  <a:tcPr marL="91443" marR="91443" marT="45737" marB="45737" anchor="ctr"/>
                </a:tc>
                <a:tc>
                  <a:txBody>
                    <a:bodyPr/>
                    <a:lstStyle/>
                    <a:p>
                      <a:pPr algn="ctr"/>
                      <a:r>
                        <a:rPr lang="es-MX" sz="700" dirty="0" smtClean="0"/>
                        <a:t>ADOLESCENTES</a:t>
                      </a:r>
                      <a:endParaRPr lang="es-MX" sz="700" dirty="0"/>
                    </a:p>
                  </a:txBody>
                  <a:tcPr marL="91443" marR="91443" marT="45737" marB="45737" anchor="ctr"/>
                </a:tc>
                <a:tc>
                  <a:txBody>
                    <a:bodyPr/>
                    <a:lstStyle/>
                    <a:p>
                      <a:pPr algn="ctr"/>
                      <a:r>
                        <a:rPr lang="es-MX" sz="700" dirty="0" smtClean="0"/>
                        <a:t>MENORES</a:t>
                      </a:r>
                      <a:r>
                        <a:rPr lang="es-MX" sz="700" baseline="0" dirty="0" smtClean="0"/>
                        <a:t> CON ALGUNA DISCAPACIDAD</a:t>
                      </a:r>
                      <a:endParaRPr lang="es-MX" sz="700" dirty="0"/>
                    </a:p>
                  </a:txBody>
                  <a:tcPr marL="91443" marR="91443" marT="45737" marB="45737" anchor="ctr"/>
                </a:tc>
              </a:tr>
            </a:tbl>
          </a:graphicData>
        </a:graphic>
      </p:graphicFrame>
      <p:graphicFrame>
        <p:nvGraphicFramePr>
          <p:cNvPr id="8" name="Table 4"/>
          <p:cNvGraphicFramePr>
            <a:graphicFrameLocks noGrp="1"/>
          </p:cNvGraphicFramePr>
          <p:nvPr/>
        </p:nvGraphicFramePr>
        <p:xfrm>
          <a:off x="285720" y="3143248"/>
          <a:ext cx="7779648" cy="775980"/>
        </p:xfrm>
        <a:graphic>
          <a:graphicData uri="http://schemas.openxmlformats.org/drawingml/2006/table">
            <a:tbl>
              <a:tblPr firstRow="1" bandRow="1">
                <a:tableStyleId>{93296810-A885-4BE3-A3E7-6D5BEEA58F35}</a:tableStyleId>
              </a:tblPr>
              <a:tblGrid>
                <a:gridCol w="355572"/>
                <a:gridCol w="1000132"/>
                <a:gridCol w="724371"/>
                <a:gridCol w="704389"/>
                <a:gridCol w="1071570"/>
                <a:gridCol w="627476"/>
                <a:gridCol w="549356"/>
                <a:gridCol w="514036"/>
                <a:gridCol w="792018"/>
                <a:gridCol w="1440728"/>
              </a:tblGrid>
              <a:tr h="257676">
                <a:tc>
                  <a:txBody>
                    <a:bodyPr/>
                    <a:lstStyle/>
                    <a:p>
                      <a:endParaRPr lang="es-MX" sz="700" dirty="0"/>
                    </a:p>
                  </a:txBody>
                  <a:tcPr marL="91432" marR="91432" marT="45717" marB="45717"/>
                </a:tc>
                <a:tc>
                  <a:txBody>
                    <a:bodyPr/>
                    <a:lstStyle/>
                    <a:p>
                      <a:pPr algn="ctr"/>
                      <a:r>
                        <a:rPr lang="es-MX" sz="1000" baseline="0" dirty="0" smtClean="0"/>
                        <a:t>ORIZABA</a:t>
                      </a:r>
                      <a:endParaRPr lang="es-MX" sz="1000" b="1" dirty="0">
                        <a:solidFill>
                          <a:schemeClr val="tx1"/>
                        </a:solidFill>
                      </a:endParaRPr>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r>
              <a:tr h="518304">
                <a:tc>
                  <a:txBody>
                    <a:bodyPr/>
                    <a:lstStyle/>
                    <a:p>
                      <a:pPr algn="ctr"/>
                      <a:r>
                        <a:rPr lang="es-MX" sz="700" dirty="0" smtClean="0"/>
                        <a:t>5</a:t>
                      </a:r>
                      <a:endParaRPr lang="es-MX" sz="700" dirty="0">
                        <a:solidFill>
                          <a:schemeClr val="bg1"/>
                        </a:solidFill>
                      </a:endParaRPr>
                    </a:p>
                  </a:txBody>
                  <a:tcPr marL="91432" marR="91432" marT="45717" marB="45717" anchor="ctr"/>
                </a:tc>
                <a:tc>
                  <a:txBody>
                    <a:bodyPr/>
                    <a:lstStyle/>
                    <a:p>
                      <a:pPr algn="ctr"/>
                      <a:r>
                        <a:rPr lang="es-MX" sz="700" dirty="0" smtClean="0"/>
                        <a:t>Casa Fundación Juan Nicolás</a:t>
                      </a:r>
                      <a:endParaRPr lang="es-MX" sz="700" dirty="0"/>
                    </a:p>
                  </a:txBody>
                  <a:tcPr marL="91432" marR="91432" marT="45717" marB="45717" anchor="ctr"/>
                </a:tc>
                <a:tc>
                  <a:txBody>
                    <a:bodyPr/>
                    <a:lstStyle/>
                    <a:p>
                      <a:pPr algn="ctr"/>
                      <a:r>
                        <a:rPr lang="es-MX" sz="700" dirty="0" smtClean="0"/>
                        <a:t>Norte 2 No. 2085 Col. Abelardo L. </a:t>
                      </a:r>
                      <a:r>
                        <a:rPr lang="es-MX" sz="700" dirty="0" err="1" smtClean="0"/>
                        <a:t>Rodriguez</a:t>
                      </a:r>
                      <a:endParaRPr lang="es-MX" sz="700" dirty="0"/>
                    </a:p>
                  </a:txBody>
                  <a:tcPr marL="91432" marR="91432" marT="45717" marB="45717" anchor="ctr"/>
                </a:tc>
                <a:tc>
                  <a:txBody>
                    <a:bodyPr/>
                    <a:lstStyle/>
                    <a:p>
                      <a:pPr algn="ctr"/>
                      <a:r>
                        <a:rPr lang="es-MX" sz="700" dirty="0" smtClean="0"/>
                        <a:t>01-272-725-56-30</a:t>
                      </a:r>
                      <a:endParaRPr lang="es-MX" sz="700" dirty="0"/>
                    </a:p>
                  </a:txBody>
                  <a:tcPr marL="91432" marR="91432" marT="45717" marB="45717" anchor="ctr"/>
                </a:tc>
                <a:tc>
                  <a:txBody>
                    <a:bodyPr/>
                    <a:lstStyle/>
                    <a:p>
                      <a:pPr algn="ctr"/>
                      <a:r>
                        <a:rPr lang="es-MX" sz="700" dirty="0" smtClean="0"/>
                        <a:t>C. Alberta Chavero Ruíz </a:t>
                      </a:r>
                      <a:endParaRPr lang="es-MX" sz="700" dirty="0"/>
                    </a:p>
                  </a:txBody>
                  <a:tcPr marL="91432" marR="91432" marT="45717" marB="45717" anchor="ctr"/>
                </a:tc>
                <a:tc>
                  <a:txBody>
                    <a:bodyPr/>
                    <a:lstStyle/>
                    <a:p>
                      <a:pPr algn="ctr"/>
                      <a:r>
                        <a:rPr lang="es-MX" sz="700" dirty="0" smtClean="0"/>
                        <a:t>50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34</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r>
            </a:tbl>
          </a:graphicData>
        </a:graphic>
      </p:graphicFrame>
      <p:graphicFrame>
        <p:nvGraphicFramePr>
          <p:cNvPr id="9" name="Table 4"/>
          <p:cNvGraphicFramePr>
            <a:graphicFrameLocks noGrp="1"/>
          </p:cNvGraphicFramePr>
          <p:nvPr/>
        </p:nvGraphicFramePr>
        <p:xfrm>
          <a:off x="285720" y="3929066"/>
          <a:ext cx="7779648" cy="775980"/>
        </p:xfrm>
        <a:graphic>
          <a:graphicData uri="http://schemas.openxmlformats.org/drawingml/2006/table">
            <a:tbl>
              <a:tblPr firstRow="1" bandRow="1">
                <a:tableStyleId>{93296810-A885-4BE3-A3E7-6D5BEEA58F35}</a:tableStyleId>
              </a:tblPr>
              <a:tblGrid>
                <a:gridCol w="355572"/>
                <a:gridCol w="1000132"/>
                <a:gridCol w="724371"/>
                <a:gridCol w="704389"/>
                <a:gridCol w="1071570"/>
                <a:gridCol w="627476"/>
                <a:gridCol w="549356"/>
                <a:gridCol w="514036"/>
                <a:gridCol w="792018"/>
                <a:gridCol w="1440728"/>
              </a:tblGrid>
              <a:tr h="257676">
                <a:tc>
                  <a:txBody>
                    <a:bodyPr/>
                    <a:lstStyle/>
                    <a:p>
                      <a:endParaRPr lang="es-MX" sz="700" dirty="0"/>
                    </a:p>
                  </a:txBody>
                  <a:tcPr marL="91432" marR="91432" marT="45717" marB="45717"/>
                </a:tc>
                <a:tc>
                  <a:txBody>
                    <a:bodyPr/>
                    <a:lstStyle/>
                    <a:p>
                      <a:pPr algn="ctr"/>
                      <a:r>
                        <a:rPr lang="es-MX" sz="1000" baseline="0" dirty="0" smtClean="0"/>
                        <a:t>VERACRUZ</a:t>
                      </a:r>
                      <a:endParaRPr lang="es-MX" sz="1000" b="1" dirty="0">
                        <a:solidFill>
                          <a:schemeClr val="tx1"/>
                        </a:solidFill>
                      </a:endParaRPr>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c>
                  <a:txBody>
                    <a:bodyPr/>
                    <a:lstStyle/>
                    <a:p>
                      <a:endParaRPr lang="es-MX" sz="700" dirty="0"/>
                    </a:p>
                  </a:txBody>
                  <a:tcPr marL="91432" marR="91432" marT="45717" marB="45717"/>
                </a:tc>
              </a:tr>
              <a:tr h="518304">
                <a:tc>
                  <a:txBody>
                    <a:bodyPr/>
                    <a:lstStyle/>
                    <a:p>
                      <a:pPr algn="ctr"/>
                      <a:r>
                        <a:rPr lang="es-MX" sz="700" dirty="0" smtClean="0"/>
                        <a:t>6</a:t>
                      </a:r>
                      <a:endParaRPr lang="es-MX" sz="700" dirty="0">
                        <a:solidFill>
                          <a:schemeClr val="bg1"/>
                        </a:solidFill>
                      </a:endParaRPr>
                    </a:p>
                  </a:txBody>
                  <a:tcPr marL="91432" marR="91432" marT="45717" marB="45717" anchor="ctr"/>
                </a:tc>
                <a:tc>
                  <a:txBody>
                    <a:bodyPr/>
                    <a:lstStyle/>
                    <a:p>
                      <a:pPr algn="ctr"/>
                      <a:r>
                        <a:rPr lang="es-MX" sz="700" dirty="0" smtClean="0"/>
                        <a:t>Ejercito de </a:t>
                      </a:r>
                      <a:r>
                        <a:rPr lang="es-MX" sz="700" dirty="0" err="1" smtClean="0"/>
                        <a:t>Salvaciòn</a:t>
                      </a:r>
                      <a:endParaRPr lang="es-MX" sz="700" dirty="0"/>
                    </a:p>
                  </a:txBody>
                  <a:tcPr marL="91432" marR="91432" marT="45717" marB="45717" anchor="ctr"/>
                </a:tc>
                <a:tc>
                  <a:txBody>
                    <a:bodyPr/>
                    <a:lstStyle/>
                    <a:p>
                      <a:pPr algn="ctr"/>
                      <a:r>
                        <a:rPr lang="es-MX" sz="700" dirty="0" err="1" smtClean="0"/>
                        <a:t>Revillagigedo</a:t>
                      </a:r>
                      <a:r>
                        <a:rPr lang="es-MX" sz="700" dirty="0" smtClean="0"/>
                        <a:t> No. 1507 Col. México </a:t>
                      </a:r>
                      <a:endParaRPr lang="es-MX" sz="700" dirty="0"/>
                    </a:p>
                  </a:txBody>
                  <a:tcPr marL="91432" marR="91432" marT="45717" marB="45717" anchor="ctr"/>
                </a:tc>
                <a:tc>
                  <a:txBody>
                    <a:bodyPr/>
                    <a:lstStyle/>
                    <a:p>
                      <a:pPr algn="ctr"/>
                      <a:r>
                        <a:rPr lang="es-MX" sz="700" dirty="0" smtClean="0"/>
                        <a:t>01-229-934-19-27</a:t>
                      </a:r>
                      <a:endParaRPr lang="es-MX" sz="700" dirty="0"/>
                    </a:p>
                  </a:txBody>
                  <a:tcPr marL="91432" marR="91432" marT="45717" marB="45717" anchor="ctr"/>
                </a:tc>
                <a:tc>
                  <a:txBody>
                    <a:bodyPr/>
                    <a:lstStyle/>
                    <a:p>
                      <a:pPr algn="ctr"/>
                      <a:r>
                        <a:rPr lang="es-MX" sz="700" dirty="0" err="1" smtClean="0"/>
                        <a:t>Capitan</a:t>
                      </a:r>
                      <a:r>
                        <a:rPr lang="es-MX" sz="700" dirty="0" smtClean="0"/>
                        <a:t> </a:t>
                      </a:r>
                      <a:r>
                        <a:rPr lang="es-MX" sz="700" dirty="0" err="1" smtClean="0"/>
                        <a:t>Josúe</a:t>
                      </a:r>
                      <a:r>
                        <a:rPr lang="es-MX" sz="700" dirty="0" smtClean="0"/>
                        <a:t> García</a:t>
                      </a:r>
                      <a:endParaRPr lang="es-MX" sz="700" dirty="0"/>
                    </a:p>
                  </a:txBody>
                  <a:tcPr marL="91432" marR="91432" marT="45717" marB="45717" anchor="ctr"/>
                </a:tc>
                <a:tc>
                  <a:txBody>
                    <a:bodyPr/>
                    <a:lstStyle/>
                    <a:p>
                      <a:pPr algn="ctr"/>
                      <a:r>
                        <a:rPr lang="es-MX" sz="700" dirty="0" smtClean="0"/>
                        <a:t>30</a:t>
                      </a:r>
                      <a:endParaRPr lang="es-MX" sz="700" dirty="0"/>
                    </a:p>
                  </a:txBody>
                  <a:tcPr marL="91432" marR="91432" marT="45717" marB="45717" anchor="ctr"/>
                </a:tc>
                <a:tc>
                  <a:txBody>
                    <a:bodyPr/>
                    <a:lstStyle/>
                    <a:p>
                      <a:pPr algn="ctr"/>
                      <a:r>
                        <a:rPr lang="es-MX" sz="700" dirty="0" smtClean="0"/>
                        <a:t>20</a:t>
                      </a:r>
                      <a:endParaRPr lang="es-MX" sz="700" dirty="0"/>
                    </a:p>
                  </a:txBody>
                  <a:tcPr marL="91432" marR="91432" marT="45717" marB="45717" anchor="ctr"/>
                </a:tc>
                <a:tc>
                  <a:txBody>
                    <a:bodyPr/>
                    <a:lstStyle/>
                    <a:p>
                      <a:pPr algn="ctr"/>
                      <a:r>
                        <a:rPr lang="es-MX" sz="700" dirty="0" smtClean="0"/>
                        <a:t>6</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c>
                  <a:txBody>
                    <a:bodyPr/>
                    <a:lstStyle/>
                    <a:p>
                      <a:pPr algn="ctr"/>
                      <a:r>
                        <a:rPr lang="es-MX" sz="700" dirty="0" smtClean="0"/>
                        <a:t>0</a:t>
                      </a:r>
                      <a:endParaRPr lang="es-MX" sz="700" dirty="0"/>
                    </a:p>
                  </a:txBody>
                  <a:tcPr marL="91432" marR="91432" marT="45717" marB="45717" anchor="ctr"/>
                </a:tc>
              </a:tr>
            </a:tbl>
          </a:graphicData>
        </a:graphic>
      </p:graphicFrame>
      <p:graphicFrame>
        <p:nvGraphicFramePr>
          <p:cNvPr id="10" name="9 Tabla"/>
          <p:cNvGraphicFramePr>
            <a:graphicFrameLocks noGrp="1"/>
          </p:cNvGraphicFramePr>
          <p:nvPr/>
        </p:nvGraphicFramePr>
        <p:xfrm>
          <a:off x="3776663" y="4970463"/>
          <a:ext cx="1079500" cy="719137"/>
        </p:xfrm>
        <a:graphic>
          <a:graphicData uri="http://schemas.openxmlformats.org/drawingml/2006/table">
            <a:tbl>
              <a:tblPr firstRow="1" bandRow="1">
                <a:tableStyleId>{5C22544A-7EE6-4342-B048-85BDC9FD1C3A}</a:tableStyleId>
              </a:tblPr>
              <a:tblGrid>
                <a:gridCol w="1079500"/>
              </a:tblGrid>
              <a:tr h="719137">
                <a:tc>
                  <a:txBody>
                    <a:bodyPr/>
                    <a:lstStyle/>
                    <a:p>
                      <a:pPr algn="ctr"/>
                      <a:r>
                        <a:rPr lang="es-MX" sz="1200" dirty="0" smtClean="0"/>
                        <a:t>TOTALES</a:t>
                      </a:r>
                      <a:endParaRPr lang="es-MX" sz="1200" dirty="0"/>
                    </a:p>
                  </a:txBody>
                  <a:tcPr marL="91388" marR="91388" marT="45732" marB="45732" anchor="ctr">
                    <a:solidFill>
                      <a:srgbClr val="002060"/>
                    </a:solidFill>
                  </a:tcPr>
                </a:tc>
              </a:tr>
            </a:tbl>
          </a:graphicData>
        </a:graphic>
      </p:graphicFrame>
      <p:graphicFrame>
        <p:nvGraphicFramePr>
          <p:cNvPr id="11" name="5 Tabla"/>
          <p:cNvGraphicFramePr>
            <a:graphicFrameLocks noGrp="1"/>
          </p:cNvGraphicFramePr>
          <p:nvPr/>
        </p:nvGraphicFramePr>
        <p:xfrm>
          <a:off x="4916488" y="4970463"/>
          <a:ext cx="4140200" cy="1554203"/>
        </p:xfrm>
        <a:graphic>
          <a:graphicData uri="http://schemas.openxmlformats.org/drawingml/2006/table">
            <a:tbl>
              <a:tblPr firstRow="1" bandRow="1">
                <a:tableStyleId>{5C22544A-7EE6-4342-B048-85BDC9FD1C3A}</a:tableStyleId>
              </a:tblPr>
              <a:tblGrid>
                <a:gridCol w="828040"/>
                <a:gridCol w="496824"/>
                <a:gridCol w="562896"/>
                <a:gridCol w="792088"/>
                <a:gridCol w="1460352"/>
              </a:tblGrid>
              <a:tr h="304725">
                <a:tc>
                  <a:txBody>
                    <a:bodyPr/>
                    <a:lstStyle/>
                    <a:p>
                      <a:pPr algn="ctr"/>
                      <a:r>
                        <a:rPr lang="es-MX" sz="700" dirty="0" smtClean="0"/>
                        <a:t>CAPACIDAD</a:t>
                      </a:r>
                      <a:endParaRPr lang="es-MX" sz="700" dirty="0"/>
                    </a:p>
                  </a:txBody>
                  <a:tcPr marL="91427" marR="91427" marT="45686" marB="45686">
                    <a:solidFill>
                      <a:srgbClr val="002060"/>
                    </a:solidFill>
                  </a:tcPr>
                </a:tc>
                <a:tc>
                  <a:txBody>
                    <a:bodyPr/>
                    <a:lstStyle/>
                    <a:p>
                      <a:pPr algn="ctr"/>
                      <a:r>
                        <a:rPr lang="es-MX" sz="700" dirty="0" smtClean="0"/>
                        <a:t>TOTAL NIÑOS</a:t>
                      </a:r>
                      <a:endParaRPr lang="es-MX" sz="700" dirty="0"/>
                    </a:p>
                  </a:txBody>
                  <a:tcPr marL="91427" marR="91427" marT="45686" marB="45686">
                    <a:solidFill>
                      <a:srgbClr val="002060"/>
                    </a:solidFill>
                  </a:tcPr>
                </a:tc>
                <a:tc>
                  <a:txBody>
                    <a:bodyPr/>
                    <a:lstStyle/>
                    <a:p>
                      <a:pPr algn="ctr"/>
                      <a:r>
                        <a:rPr lang="es-MX" sz="700" dirty="0" smtClean="0"/>
                        <a:t>TOTAL NIÑAS</a:t>
                      </a:r>
                      <a:endParaRPr lang="es-MX" sz="700" dirty="0"/>
                    </a:p>
                  </a:txBody>
                  <a:tcPr marL="91427" marR="91427" marT="45686" marB="45686">
                    <a:solidFill>
                      <a:srgbClr val="002060"/>
                    </a:solidFill>
                  </a:tcPr>
                </a:tc>
                <a:tc>
                  <a:txBody>
                    <a:bodyPr/>
                    <a:lstStyle/>
                    <a:p>
                      <a:pPr algn="ctr"/>
                      <a:r>
                        <a:rPr lang="es-MX" sz="700" dirty="0" smtClean="0"/>
                        <a:t>TOTAL ADOLESCENTES</a:t>
                      </a:r>
                      <a:endParaRPr lang="es-MX" sz="700" dirty="0"/>
                    </a:p>
                  </a:txBody>
                  <a:tcPr marL="91427" marR="91427" marT="45686" marB="45686">
                    <a:solidFill>
                      <a:srgbClr val="002060"/>
                    </a:solidFill>
                  </a:tcPr>
                </a:tc>
                <a:tc>
                  <a:txBody>
                    <a:bodyPr/>
                    <a:lstStyle/>
                    <a:p>
                      <a:pPr algn="ctr"/>
                      <a:r>
                        <a:rPr lang="es-MX" sz="700" dirty="0" smtClean="0"/>
                        <a:t>TOTAL MENORES DISCAPACITADOS</a:t>
                      </a:r>
                      <a:endParaRPr lang="es-MX" sz="700" dirty="0"/>
                    </a:p>
                  </a:txBody>
                  <a:tcPr marL="91427" marR="91427" marT="45686" marB="45686">
                    <a:solidFill>
                      <a:srgbClr val="002060"/>
                    </a:solidFill>
                  </a:tcPr>
                </a:tc>
              </a:tr>
              <a:tr h="197979">
                <a:tc>
                  <a:txBody>
                    <a:bodyPr/>
                    <a:lstStyle/>
                    <a:p>
                      <a:pPr algn="ctr" fontAlgn="b"/>
                      <a:r>
                        <a:rPr lang="es-MX" sz="800" b="0" i="0" u="none" strike="noStrike" dirty="0" smtClean="0">
                          <a:solidFill>
                            <a:srgbClr val="000000"/>
                          </a:solidFill>
                          <a:latin typeface="Arial"/>
                        </a:rPr>
                        <a:t>180</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58</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111</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0</a:t>
                      </a:r>
                    </a:p>
                  </a:txBody>
                  <a:tcPr marL="0" marR="0" marT="0" marB="0" anchor="ctr">
                    <a:solidFill>
                      <a:schemeClr val="accent4">
                        <a:lumMod val="20000"/>
                        <a:lumOff val="80000"/>
                      </a:schemeClr>
                    </a:solidFill>
                  </a:tcPr>
                </a:tc>
                <a:tc>
                  <a:txBody>
                    <a:bodyPr/>
                    <a:lstStyle/>
                    <a:p>
                      <a:pPr algn="ctr" fontAlgn="b"/>
                      <a:r>
                        <a:rPr lang="es-MX" sz="800" b="0" i="0" u="none" strike="noStrike" dirty="0" smtClean="0">
                          <a:solidFill>
                            <a:srgbClr val="000000"/>
                          </a:solidFill>
                          <a:latin typeface="Arial"/>
                        </a:rPr>
                        <a:t>1</a:t>
                      </a:r>
                      <a:endParaRPr lang="es-MX" sz="800" b="0" i="0" u="none" strike="noStrike" dirty="0">
                        <a:solidFill>
                          <a:srgbClr val="000000"/>
                        </a:solidFill>
                        <a:latin typeface="Arial"/>
                      </a:endParaRPr>
                    </a:p>
                  </a:txBody>
                  <a:tcPr marL="0" marR="0" marT="0" marB="0" anchor="ctr">
                    <a:solidFill>
                      <a:schemeClr val="accent4">
                        <a:lumMod val="20000"/>
                        <a:lumOff val="80000"/>
                      </a:schemeClr>
                    </a:solidFill>
                  </a:tcPr>
                </a:tc>
              </a:tr>
              <a:tr h="1051458">
                <a:tc>
                  <a:txBody>
                    <a:bodyPr/>
                    <a:lstStyle/>
                    <a:p>
                      <a:pPr algn="ctr"/>
                      <a:endParaRPr lang="es-MX" sz="700" dirty="0"/>
                    </a:p>
                  </a:txBody>
                  <a:tcPr marL="91427" marR="91427" marT="45686" marB="45686">
                    <a:solidFill>
                      <a:schemeClr val="accent2">
                        <a:lumMod val="40000"/>
                        <a:lumOff val="60000"/>
                      </a:schemeClr>
                    </a:solidFill>
                  </a:tcPr>
                </a:tc>
                <a:tc>
                  <a:txBody>
                    <a:bodyPr/>
                    <a:lstStyle/>
                    <a:p>
                      <a:pPr algn="ctr"/>
                      <a:endParaRPr lang="es-MX" sz="700" dirty="0"/>
                    </a:p>
                  </a:txBody>
                  <a:tcPr marL="91427" marR="91427" marT="45686" marB="45686">
                    <a:solidFill>
                      <a:schemeClr val="accent2">
                        <a:lumMod val="40000"/>
                        <a:lumOff val="60000"/>
                      </a:schemeClr>
                    </a:solidFill>
                  </a:tcPr>
                </a:tc>
                <a:tc>
                  <a:txBody>
                    <a:bodyPr/>
                    <a:lstStyle/>
                    <a:p>
                      <a:pPr algn="ctr"/>
                      <a:endParaRPr lang="es-MX" sz="700" dirty="0"/>
                    </a:p>
                  </a:txBody>
                  <a:tcPr marL="91427" marR="91427" marT="45686" marB="45686">
                    <a:solidFill>
                      <a:schemeClr val="accent2">
                        <a:lumMod val="40000"/>
                        <a:lumOff val="60000"/>
                      </a:schemeClr>
                    </a:solidFill>
                  </a:tcPr>
                </a:tc>
                <a:tc>
                  <a:txBody>
                    <a:bodyPr/>
                    <a:lstStyle/>
                    <a:p>
                      <a:pPr algn="ctr"/>
                      <a:r>
                        <a:rPr lang="es-MX" sz="700" dirty="0" smtClean="0">
                          <a:solidFill>
                            <a:schemeClr val="bg1"/>
                          </a:solidFill>
                        </a:rPr>
                        <a:t>TOTAL DE MENORES ALBERGADOS</a:t>
                      </a:r>
                      <a:r>
                        <a:rPr lang="es-MX" sz="700" baseline="0" dirty="0" smtClean="0">
                          <a:solidFill>
                            <a:schemeClr val="bg1"/>
                          </a:solidFill>
                        </a:rPr>
                        <a:t> EN  CENTROS ASISTENCIALES PARA MENORES DE  NATURALEZA PRIVADA</a:t>
                      </a:r>
                      <a:endParaRPr lang="es-MX" sz="700" dirty="0">
                        <a:solidFill>
                          <a:schemeClr val="bg1"/>
                        </a:solidFill>
                      </a:endParaRPr>
                    </a:p>
                  </a:txBody>
                  <a:tcPr marL="91427" marR="91427" marT="45686" marB="45686">
                    <a:solidFill>
                      <a:schemeClr val="accent6">
                        <a:lumMod val="75000"/>
                      </a:schemeClr>
                    </a:solidFill>
                  </a:tcPr>
                </a:tc>
                <a:tc>
                  <a:txBody>
                    <a:bodyPr/>
                    <a:lstStyle/>
                    <a:p>
                      <a:pPr algn="ctr"/>
                      <a:endParaRPr lang="es-MX" sz="900" baseline="0" dirty="0" smtClean="0"/>
                    </a:p>
                    <a:p>
                      <a:pPr algn="ctr"/>
                      <a:endParaRPr lang="es-MX" sz="900" baseline="0" dirty="0" smtClean="0"/>
                    </a:p>
                    <a:p>
                      <a:pPr algn="ctr"/>
                      <a:endParaRPr lang="es-MX" sz="900" baseline="0" dirty="0" smtClean="0"/>
                    </a:p>
                    <a:p>
                      <a:pPr algn="ctr"/>
                      <a:r>
                        <a:rPr lang="es-MX" sz="900" b="1" baseline="0" dirty="0" smtClean="0">
                          <a:solidFill>
                            <a:schemeClr val="bg1"/>
                          </a:solidFill>
                        </a:rPr>
                        <a:t>169</a:t>
                      </a:r>
                      <a:endParaRPr lang="es-MX" sz="900" b="1" dirty="0">
                        <a:solidFill>
                          <a:schemeClr val="bg1"/>
                        </a:solidFill>
                      </a:endParaRPr>
                    </a:p>
                  </a:txBody>
                  <a:tcPr marL="91427" marR="91427" marT="45686" marB="45686">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388" y="1744663"/>
          <a:ext cx="8424862" cy="676275"/>
        </p:xfrm>
        <a:graphic>
          <a:graphicData uri="http://schemas.openxmlformats.org/drawingml/2006/table">
            <a:tbl>
              <a:tblPr/>
              <a:tblGrid>
                <a:gridCol w="2174162"/>
                <a:gridCol w="6250700"/>
              </a:tblGrid>
              <a:tr h="676275">
                <a:tc>
                  <a:txBody>
                    <a:bodyPr/>
                    <a:lstStyle/>
                    <a:p>
                      <a:pPr algn="ctr">
                        <a:lnSpc>
                          <a:spcPct val="115000"/>
                        </a:lnSpc>
                        <a:spcAft>
                          <a:spcPts val="0"/>
                        </a:spcAft>
                      </a:pPr>
                      <a:r>
                        <a:rPr lang="es-MX" sz="2800" b="1" dirty="0" smtClean="0">
                          <a:solidFill>
                            <a:schemeClr val="bg1"/>
                          </a:solidFill>
                          <a:latin typeface="StoneSansEF-MediumSC" pitchFamily="50" charset="0"/>
                          <a:ea typeface="Calibri"/>
                          <a:cs typeface="Times New Roman"/>
                        </a:rPr>
                        <a:t>3</a:t>
                      </a:r>
                      <a:endParaRPr lang="es-MX" sz="2800" b="1" dirty="0">
                        <a:solidFill>
                          <a:schemeClr val="bg1"/>
                        </a:solidFill>
                        <a:latin typeface="StoneSansEF-MediumSC" pitchFamily="50" charset="0"/>
                        <a:ea typeface="Calibri"/>
                        <a:cs typeface="Times New Roman"/>
                      </a:endParaRPr>
                    </a:p>
                  </a:txBody>
                  <a:tcPr marL="83319" marR="83319" marT="41675" marB="4167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algn="ctr"/>
                      <a:r>
                        <a:rPr lang="es-MX" sz="1200" b="1" kern="1200" dirty="0">
                          <a:solidFill>
                            <a:schemeClr val="bg1"/>
                          </a:solidFill>
                          <a:latin typeface="StoneSansEF-MediumSC" pitchFamily="50" charset="0"/>
                          <a:ea typeface="Times New Roman"/>
                          <a:cs typeface="Calibri"/>
                        </a:rPr>
                        <a:t>Objetivo: </a:t>
                      </a:r>
                      <a:r>
                        <a:rPr lang="es-MX" sz="1200" b="1" dirty="0" smtClean="0">
                          <a:solidFill>
                            <a:schemeClr val="bg1"/>
                          </a:solidFill>
                          <a:latin typeface="StoneSansEF-MediumSC" pitchFamily="50" charset="0"/>
                        </a:rPr>
                        <a:t>Actualizar la base de datos de las niñas, niños y adolescentes </a:t>
                      </a:r>
                    </a:p>
                    <a:p>
                      <a:pPr algn="ctr"/>
                      <a:r>
                        <a:rPr lang="es-MX" sz="1200" b="1" dirty="0" smtClean="0">
                          <a:solidFill>
                            <a:schemeClr val="bg1"/>
                          </a:solidFill>
                          <a:latin typeface="StoneSansEF-MediumSC" pitchFamily="50" charset="0"/>
                        </a:rPr>
                        <a:t>albergados en dichos centros.</a:t>
                      </a:r>
                      <a:endParaRPr lang="es-MX" sz="1200" b="1" dirty="0">
                        <a:solidFill>
                          <a:schemeClr val="bg1"/>
                        </a:solidFill>
                        <a:latin typeface="StoneSansEF-MediumSC" pitchFamily="50" charset="0"/>
                      </a:endParaRPr>
                    </a:p>
                  </a:txBody>
                  <a:tcPr marL="83319" marR="83319" marT="41675" marB="4167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graphicFrame>
        <p:nvGraphicFramePr>
          <p:cNvPr id="14" name="13 Tabla"/>
          <p:cNvGraphicFramePr>
            <a:graphicFrameLocks noGrp="1"/>
          </p:cNvGraphicFramePr>
          <p:nvPr/>
        </p:nvGraphicFramePr>
        <p:xfrm>
          <a:off x="395288" y="2735263"/>
          <a:ext cx="8208963" cy="981075"/>
        </p:xfrm>
        <a:graphic>
          <a:graphicData uri="http://schemas.openxmlformats.org/drawingml/2006/table">
            <a:tbl>
              <a:tblPr>
                <a:tableStyleId>{793D81CF-94F2-401A-BA57-92F5A7B2D0C5}</a:tableStyleId>
              </a:tblPr>
              <a:tblGrid>
                <a:gridCol w="1721697"/>
                <a:gridCol w="2162422"/>
                <a:gridCol w="2162422"/>
                <a:gridCol w="2162422"/>
              </a:tblGrid>
              <a:tr h="714214">
                <a:tc>
                  <a:txBody>
                    <a:bodyPr/>
                    <a:lstStyle/>
                    <a:p>
                      <a:pPr algn="ctr" rtl="0" fontAlgn="ctr"/>
                      <a:r>
                        <a:rPr lang="es-MX" sz="900" u="none" strike="noStrike" dirty="0">
                          <a:solidFill>
                            <a:schemeClr val="bg1"/>
                          </a:solidFill>
                          <a:latin typeface="StoneSansEF-MediumSC" pitchFamily="50" charset="0"/>
                        </a:rPr>
                        <a:t>Número de Niñas  identificadas Albergados Albergues y/o Centros Asistenciales para menores </a:t>
                      </a:r>
                      <a:endParaRPr lang="es-MX" sz="900" b="1" i="0" u="none" strike="noStrike" dirty="0">
                        <a:solidFill>
                          <a:schemeClr val="bg1"/>
                        </a:solidFill>
                        <a:latin typeface="StoneSansEF-MediumSC" pitchFamily="50" charset="0"/>
                      </a:endParaRPr>
                    </a:p>
                  </a:txBody>
                  <a:tcPr marL="0" marR="0" marT="0" marB="0" anchor="ctr">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rtl="0" fontAlgn="ctr"/>
                      <a:r>
                        <a:rPr lang="es-MX" sz="900" u="none" strike="noStrike" dirty="0">
                          <a:solidFill>
                            <a:schemeClr val="bg1"/>
                          </a:solidFill>
                          <a:latin typeface="StoneSansEF-MediumSC" pitchFamily="50" charset="0"/>
                        </a:rPr>
                        <a:t>Número de Niños  identificadas Albergados Albergues y/o Centros Asistenciales para menores </a:t>
                      </a:r>
                      <a:endParaRPr lang="es-MX" sz="900" b="1" i="0" u="none" strike="noStrike" dirty="0">
                        <a:solidFill>
                          <a:schemeClr val="bg1"/>
                        </a:solidFill>
                        <a:latin typeface="StoneSansEF-MediumSC" pitchFamily="50" charset="0"/>
                      </a:endParaRPr>
                    </a:p>
                  </a:txBody>
                  <a:tcPr marL="0" marR="0" marT="0" marB="0" anchor="ctr">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rtl="0" fontAlgn="ctr"/>
                      <a:r>
                        <a:rPr lang="es-MX" sz="900" u="none" strike="noStrike" dirty="0">
                          <a:solidFill>
                            <a:schemeClr val="bg1"/>
                          </a:solidFill>
                          <a:latin typeface="StoneSansEF-MediumSC" pitchFamily="50" charset="0"/>
                        </a:rPr>
                        <a:t>Número de Adolescentes  identificadas Albergados Albergues y/o Centros Asistenciales para menores </a:t>
                      </a:r>
                      <a:endParaRPr lang="es-MX" sz="900" b="1" i="0" u="none" strike="noStrike" dirty="0">
                        <a:solidFill>
                          <a:schemeClr val="bg1"/>
                        </a:solidFill>
                        <a:latin typeface="StoneSansEF-MediumSC" pitchFamily="50" charset="0"/>
                      </a:endParaRPr>
                    </a:p>
                  </a:txBody>
                  <a:tcPr marL="0" marR="0" marT="0" marB="0" anchor="ctr">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rtl="0" fontAlgn="ctr"/>
                      <a:r>
                        <a:rPr lang="es-MX" sz="900" u="none" strike="noStrike" dirty="0">
                          <a:solidFill>
                            <a:schemeClr val="bg1"/>
                          </a:solidFill>
                          <a:latin typeface="StoneSansEF-MediumSC" pitchFamily="50" charset="0"/>
                        </a:rPr>
                        <a:t>Número de  menores con discapacidad  identificadas Albergados Albergues y/o Centros Asistenciales para menores </a:t>
                      </a:r>
                      <a:endParaRPr lang="es-MX" sz="900" b="1" i="0" u="none" strike="noStrike" dirty="0">
                        <a:solidFill>
                          <a:schemeClr val="bg1"/>
                        </a:solidFill>
                        <a:latin typeface="StoneSansEF-MediumSC" pitchFamily="50" charset="0"/>
                      </a:endParaRPr>
                    </a:p>
                  </a:txBody>
                  <a:tcPr marL="0" marR="0" marT="0" marB="0" anchor="ctr">
                    <a:lnB w="12700" cap="flat" cmpd="sng" algn="ctr">
                      <a:solidFill>
                        <a:schemeClr val="tx1"/>
                      </a:solidFill>
                      <a:prstDash val="solid"/>
                      <a:round/>
                      <a:headEnd type="none" w="med" len="med"/>
                      <a:tailEnd type="none" w="med" len="med"/>
                    </a:lnB>
                    <a:solidFill>
                      <a:schemeClr val="accent4">
                        <a:lumMod val="50000"/>
                      </a:schemeClr>
                    </a:solidFill>
                  </a:tcPr>
                </a:tc>
              </a:tr>
              <a:tr h="266861">
                <a:tc>
                  <a:txBody>
                    <a:bodyPr/>
                    <a:lstStyle/>
                    <a:p>
                      <a:pPr algn="ctr" fontAlgn="b"/>
                      <a:r>
                        <a:rPr lang="es-MX" sz="1400" b="1" i="0" u="none" strike="noStrike" dirty="0" smtClean="0">
                          <a:solidFill>
                            <a:schemeClr val="dk1"/>
                          </a:solidFill>
                          <a:latin typeface="StoneSansEF-MediumSC" pitchFamily="50" charset="0"/>
                        </a:rPr>
                        <a:t>189</a:t>
                      </a:r>
                      <a:endParaRPr lang="es-MX" sz="1400" b="1" i="0" u="none" strike="noStrike" dirty="0">
                        <a:solidFill>
                          <a:srgbClr val="000000"/>
                        </a:solidFill>
                        <a:latin typeface="StoneSansEF-MediumSC" pitchFamily="50"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MX" sz="1400" b="1" i="0" u="none" strike="noStrike" dirty="0" smtClean="0">
                          <a:solidFill>
                            <a:schemeClr val="dk1"/>
                          </a:solidFill>
                          <a:latin typeface="StoneSansEF-MediumSC" pitchFamily="50" charset="0"/>
                        </a:rPr>
                        <a:t>234</a:t>
                      </a:r>
                      <a:endParaRPr lang="es-MX" sz="1400" b="1" i="0" u="none" strike="noStrike" dirty="0">
                        <a:solidFill>
                          <a:srgbClr val="000000"/>
                        </a:solidFill>
                        <a:latin typeface="StoneSansEF-MediumSC" pitchFamily="50"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MX" sz="1400" b="1" i="0" u="none" strike="noStrike" dirty="0" smtClean="0">
                          <a:solidFill>
                            <a:schemeClr val="dk1"/>
                          </a:solidFill>
                          <a:latin typeface="StoneSansEF-MediumSC" pitchFamily="50" charset="0"/>
                        </a:rPr>
                        <a:t>184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MX" sz="1400" b="1" i="0" u="none" strike="noStrike" dirty="0" smtClean="0">
                          <a:solidFill>
                            <a:srgbClr val="000000"/>
                          </a:solidFill>
                          <a:latin typeface="StoneSansEF-MediumSC" pitchFamily="50" charset="0"/>
                        </a:rPr>
                        <a:t>51</a:t>
                      </a:r>
                      <a:endParaRPr lang="es-MX" sz="1400" b="1" i="0" u="none" strike="noStrike" dirty="0">
                        <a:solidFill>
                          <a:srgbClr val="000000"/>
                        </a:solidFill>
                        <a:latin typeface="StoneSansEF-MediumSC" pitchFamily="50"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1" name="10 Tabla"/>
          <p:cNvGraphicFramePr>
            <a:graphicFrameLocks noGrp="1"/>
          </p:cNvGraphicFramePr>
          <p:nvPr/>
        </p:nvGraphicFramePr>
        <p:xfrm>
          <a:off x="395288" y="4149725"/>
          <a:ext cx="8208963" cy="1729424"/>
        </p:xfrm>
        <a:graphic>
          <a:graphicData uri="http://schemas.openxmlformats.org/drawingml/2006/table">
            <a:tbl>
              <a:tblPr/>
              <a:tblGrid>
                <a:gridCol w="1656433"/>
                <a:gridCol w="2232248"/>
                <a:gridCol w="2304256"/>
                <a:gridCol w="2016026"/>
              </a:tblGrid>
              <a:tr h="952499">
                <a:tc>
                  <a:txBody>
                    <a:bodyPr/>
                    <a:lstStyle/>
                    <a:p>
                      <a:pPr algn="ctr" rtl="0" fontAlgn="ctr"/>
                      <a:r>
                        <a:rPr lang="es-MX" sz="1200" b="0" i="0" u="none" strike="noStrike" dirty="0">
                          <a:solidFill>
                            <a:srgbClr val="FFFFFF"/>
                          </a:solidFill>
                          <a:latin typeface="StoneSansEF-MediumSC" pitchFamily="50" charset="0"/>
                        </a:rPr>
                        <a:t>Número de Menores identificados Albergados Albergues y/o Centros Asistenciales para menores cuantitativamente</a:t>
                      </a:r>
                      <a:r>
                        <a:rPr lang="es-MX" sz="1200" b="0" i="0" u="none" strike="noStrike" dirty="0">
                          <a:solidFill>
                            <a:srgbClr val="000000"/>
                          </a:solidFill>
                          <a:latin typeface="StoneSansEF-MediumSC" pitchFamily="50" charset="0"/>
                        </a:rPr>
                        <a:t> </a:t>
                      </a:r>
                      <a:endParaRPr lang="es-MX" sz="1200" b="0" i="0" u="none" strike="noStrike" dirty="0">
                        <a:solidFill>
                          <a:srgbClr val="FFFFFF"/>
                        </a:solidFill>
                        <a:latin typeface="StoneSansEF-MediumSC" pitchFamily="50"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tc>
                  <a:txBody>
                    <a:bodyPr/>
                    <a:lstStyle/>
                    <a:p>
                      <a:pPr algn="ctr" rtl="0" fontAlgn="ctr"/>
                      <a:r>
                        <a:rPr lang="es-MX" sz="1200" b="0" i="0" u="none" strike="noStrike" dirty="0">
                          <a:solidFill>
                            <a:srgbClr val="FFFFFF"/>
                          </a:solidFill>
                          <a:latin typeface="StoneSansEF-MediumSC" pitchFamily="50" charset="0"/>
                        </a:rPr>
                        <a:t>Número de Menores identificados en  Albergues y/o Centros Asistenciales para menores con soporte de documentación y/o expediente</a:t>
                      </a:r>
                      <a:r>
                        <a:rPr lang="es-MX" sz="1200" b="0" i="0" u="none" strike="noStrike" dirty="0">
                          <a:solidFill>
                            <a:srgbClr val="000000"/>
                          </a:solidFill>
                          <a:latin typeface="StoneSansEF-MediumSC" pitchFamily="50" charset="0"/>
                        </a:rPr>
                        <a:t> </a:t>
                      </a:r>
                      <a:endParaRPr lang="es-MX" sz="1200" b="0" i="0" u="none" strike="noStrike" dirty="0">
                        <a:solidFill>
                          <a:srgbClr val="FFFFFF"/>
                        </a:solidFill>
                        <a:latin typeface="StoneSansEF-MediumSC" pitchFamily="50"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tc>
                  <a:txBody>
                    <a:bodyPr/>
                    <a:lstStyle/>
                    <a:p>
                      <a:pPr algn="ctr" rtl="0" fontAlgn="ctr"/>
                      <a:r>
                        <a:rPr lang="es-MX" sz="1200" b="0" i="0" u="none" strike="noStrike" dirty="0">
                          <a:solidFill>
                            <a:srgbClr val="FFFFFF"/>
                          </a:solidFill>
                          <a:latin typeface="StoneSansEF-MediumSC" pitchFamily="50" charset="0"/>
                        </a:rPr>
                        <a:t>Número de Menores identificados Albergados Albergues y/o Centros Asistenciales para menores  en albergues públicos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tc>
                  <a:txBody>
                    <a:bodyPr/>
                    <a:lstStyle/>
                    <a:p>
                      <a:pPr algn="ctr" rtl="0" fontAlgn="ctr"/>
                      <a:r>
                        <a:rPr lang="es-MX" sz="1200" b="0" i="0" u="none" strike="noStrike" dirty="0">
                          <a:solidFill>
                            <a:srgbClr val="FFFFFF"/>
                          </a:solidFill>
                          <a:latin typeface="StoneSansEF-MediumSC" pitchFamily="50" charset="0"/>
                        </a:rPr>
                        <a:t>Número de Menores identificados Albergados Albergues y/o Centros Asistenciales para menores  en albergues privados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tr>
              <a:tr h="243870">
                <a:tc>
                  <a:txBody>
                    <a:bodyPr/>
                    <a:lstStyle/>
                    <a:p>
                      <a:pPr algn="ctr" fontAlgn="b"/>
                      <a:r>
                        <a:rPr lang="es-MX" sz="1600" b="1" i="0" u="none" strike="noStrike" dirty="0" smtClean="0">
                          <a:solidFill>
                            <a:srgbClr val="000000"/>
                          </a:solidFill>
                          <a:latin typeface="StoneSansEF-MediumSC" pitchFamily="50" charset="0"/>
                        </a:rPr>
                        <a:t>423</a:t>
                      </a:r>
                      <a:endParaRPr lang="es-MX" sz="1600" b="1" i="0" u="none" strike="noStrike" dirty="0">
                        <a:solidFill>
                          <a:srgbClr val="000000"/>
                        </a:solidFill>
                        <a:latin typeface="StoneSansEF-MediumSC" pitchFamily="50"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MX" sz="1600" b="1" i="0" u="none" strike="noStrike" dirty="0" smtClean="0">
                          <a:solidFill>
                            <a:srgbClr val="000000"/>
                          </a:solidFill>
                          <a:latin typeface="StoneSansEF-MediumSC" pitchFamily="50" charset="0"/>
                        </a:rPr>
                        <a:t>423</a:t>
                      </a:r>
                      <a:endParaRPr lang="es-MX" sz="1600" b="1" i="0" u="none" strike="noStrike" dirty="0">
                        <a:solidFill>
                          <a:srgbClr val="000000"/>
                        </a:solidFill>
                        <a:latin typeface="StoneSansEF-MediumSC" pitchFamily="50"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MX" sz="1600" b="1" i="0" u="none" strike="noStrike" dirty="0" smtClean="0">
                          <a:solidFill>
                            <a:srgbClr val="000000"/>
                          </a:solidFill>
                          <a:latin typeface="StoneSansEF-MediumSC" pitchFamily="50" charset="0"/>
                        </a:rPr>
                        <a:t>224</a:t>
                      </a:r>
                      <a:endParaRPr lang="es-MX" sz="1600" b="1" i="0" u="none" strike="noStrike" dirty="0">
                        <a:solidFill>
                          <a:srgbClr val="000000"/>
                        </a:solidFill>
                        <a:latin typeface="StoneSansEF-MediumSC" pitchFamily="50"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MX" sz="1600" b="1" i="0" u="none" strike="noStrike" dirty="0" smtClean="0">
                          <a:solidFill>
                            <a:srgbClr val="000000"/>
                          </a:solidFill>
                          <a:latin typeface="StoneSansEF-MediumSC" pitchFamily="50" charset="0"/>
                        </a:rPr>
                        <a:t>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5394">
                <a:tc>
                  <a:txBody>
                    <a:bodyPr/>
                    <a:lstStyle/>
                    <a:p>
                      <a:pPr algn="l" fontAlgn="b"/>
                      <a:endParaRPr lang="es-MX" sz="1200" b="0" i="0" u="none" strike="noStrike">
                        <a:solidFill>
                          <a:srgbClr val="000000"/>
                        </a:solidFill>
                        <a:latin typeface="StoneSansEF-MediumSC" pitchFamily="50"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200" b="0" i="0" u="none" strike="noStrike" dirty="0">
                        <a:solidFill>
                          <a:srgbClr val="000000"/>
                        </a:solidFill>
                        <a:latin typeface="StoneSansEF-MediumSC" pitchFamily="50" charset="0"/>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1200" b="0" i="0" u="none" strike="noStrike" baseline="0" dirty="0" smtClean="0">
                          <a:solidFill>
                            <a:schemeClr val="tx1"/>
                          </a:solidFill>
                          <a:latin typeface="StoneSansEF-MediumSC" pitchFamily="50" charset="0"/>
                        </a:rPr>
                        <a:t>53 por ciento</a:t>
                      </a:r>
                      <a:endParaRPr lang="es-MX" sz="1200" b="0" i="0" u="none" strike="noStrike" dirty="0">
                        <a:solidFill>
                          <a:schemeClr val="tx1"/>
                        </a:solidFill>
                        <a:latin typeface="StoneSansEF-MediumSC" pitchFamily="50"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6D0A"/>
                    </a:solidFill>
                  </a:tcPr>
                </a:tc>
                <a:tc>
                  <a:txBody>
                    <a:bodyPr/>
                    <a:lstStyle/>
                    <a:p>
                      <a:pPr algn="ctr" fontAlgn="b"/>
                      <a:r>
                        <a:rPr lang="es-MX" sz="1200" b="0" i="0" u="none" strike="noStrike" baseline="0" dirty="0" smtClean="0">
                          <a:solidFill>
                            <a:schemeClr val="tx1"/>
                          </a:solidFill>
                          <a:latin typeface="StoneSansEF-MediumSC" pitchFamily="50" charset="0"/>
                        </a:rPr>
                        <a:t>47 por ciento</a:t>
                      </a:r>
                      <a:endParaRPr lang="es-MX" sz="1200" b="0" i="0" u="none" strike="noStrike" dirty="0">
                        <a:solidFill>
                          <a:schemeClr val="tx1"/>
                        </a:solidFill>
                        <a:latin typeface="StoneSansEF-MediumSC" pitchFamily="50"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6D0A"/>
                    </a:solidFill>
                  </a:tcPr>
                </a:tc>
              </a:tr>
            </a:tbl>
          </a:graphicData>
        </a:graphic>
      </p:graphicFrame>
      <p:sp>
        <p:nvSpPr>
          <p:cNvPr id="7" name="3 Título"/>
          <p:cNvSpPr txBox="1">
            <a:spLocks/>
          </p:cNvSpPr>
          <p:nvPr/>
        </p:nvSpPr>
        <p:spPr>
          <a:xfrm>
            <a:off x="2051050" y="1052513"/>
            <a:ext cx="6551613" cy="576262"/>
          </a:xfrm>
          <a:prstGeom prst="rect">
            <a:avLst/>
          </a:prstGeom>
          <a:solidFill>
            <a:schemeClr val="accent4">
              <a:lumMod val="50000"/>
            </a:schemeClr>
          </a:solidFill>
        </p:spPr>
        <p:txBody>
          <a:bodyPr/>
          <a:lstStyle/>
          <a:p>
            <a:pPr algn="jus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179388" y="1700213"/>
          <a:ext cx="8785225" cy="692202"/>
        </p:xfrm>
        <a:graphic>
          <a:graphicData uri="http://schemas.openxmlformats.org/drawingml/2006/table">
            <a:tbl>
              <a:tblPr/>
              <a:tblGrid>
                <a:gridCol w="2267159"/>
                <a:gridCol w="6518066"/>
              </a:tblGrid>
              <a:tr h="692150">
                <a:tc>
                  <a:txBody>
                    <a:bodyPr/>
                    <a:lstStyle/>
                    <a:p>
                      <a:pPr algn="ctr">
                        <a:lnSpc>
                          <a:spcPct val="115000"/>
                        </a:lnSpc>
                        <a:spcAft>
                          <a:spcPts val="0"/>
                        </a:spcAft>
                      </a:pPr>
                      <a:r>
                        <a:rPr lang="es-MX" sz="2800" b="1" dirty="0" smtClean="0">
                          <a:solidFill>
                            <a:schemeClr val="bg1"/>
                          </a:solidFill>
                          <a:latin typeface="Calibri"/>
                          <a:ea typeface="Calibri"/>
                          <a:cs typeface="Times New Roman"/>
                        </a:rPr>
                        <a:t>4</a:t>
                      </a:r>
                      <a:endParaRPr lang="es-MX" sz="2800" b="1" dirty="0">
                        <a:solidFill>
                          <a:schemeClr val="bg1"/>
                        </a:solidFill>
                        <a:latin typeface="Calibri"/>
                        <a:ea typeface="Calibri"/>
                        <a:cs typeface="Times New Roman"/>
                      </a:endParaRPr>
                    </a:p>
                  </a:txBody>
                  <a:tcPr marL="83319" marR="83319" marT="41301" marB="4130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algn="just"/>
                      <a:r>
                        <a:rPr lang="es-MX" sz="1000" b="1" kern="1200" dirty="0">
                          <a:solidFill>
                            <a:schemeClr val="bg1"/>
                          </a:solidFill>
                          <a:latin typeface="StoneSansEF-MediumSC" pitchFamily="50" charset="0"/>
                          <a:ea typeface="Times New Roman"/>
                          <a:cs typeface="Calibri"/>
                        </a:rPr>
                        <a:t>Objetivo: </a:t>
                      </a:r>
                      <a:r>
                        <a:rPr lang="es-MX" sz="1000" b="0" dirty="0" smtClean="0">
                          <a:solidFill>
                            <a:schemeClr val="bg1"/>
                          </a:solidFill>
                          <a:latin typeface="StoneSansEF-MediumSC" pitchFamily="50" charset="0"/>
                        </a:rPr>
                        <a:t>Conocimiento de los motivos del ingreso de las niñas, niños y adolescentes a los centros o albergues.</a:t>
                      </a:r>
                    </a:p>
                    <a:p>
                      <a:pPr algn="just"/>
                      <a:endParaRPr lang="es-MX" sz="1000" b="0" dirty="0" smtClean="0">
                        <a:solidFill>
                          <a:schemeClr val="bg1"/>
                        </a:solidFill>
                        <a:latin typeface="StoneSansEF-MediumSC" pitchFamily="50" charset="0"/>
                      </a:endParaRPr>
                    </a:p>
                    <a:p>
                      <a:pPr algn="just"/>
                      <a:r>
                        <a:rPr lang="es-MX" sz="1000" b="0" dirty="0" smtClean="0">
                          <a:solidFill>
                            <a:schemeClr val="bg1"/>
                          </a:solidFill>
                          <a:latin typeface="StoneSansEF-MediumSC" pitchFamily="50" charset="0"/>
                        </a:rPr>
                        <a:t>RESULTADOS 2013</a:t>
                      </a:r>
                      <a:endParaRPr lang="es-MX" sz="1000" b="0" dirty="0">
                        <a:latin typeface="StoneSansEF-MediumSC" pitchFamily="50" charset="0"/>
                      </a:endParaRPr>
                    </a:p>
                  </a:txBody>
                  <a:tcPr marL="83319" marR="83319" marT="41301" marB="4130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
        <p:nvSpPr>
          <p:cNvPr id="6" name="5 Rectángulo"/>
          <p:cNvSpPr/>
          <p:nvPr/>
        </p:nvSpPr>
        <p:spPr>
          <a:xfrm>
            <a:off x="179388" y="1196975"/>
            <a:ext cx="2016125" cy="360363"/>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dirty="0">
                <a:solidFill>
                  <a:schemeClr val="bg1"/>
                </a:solidFill>
              </a:rPr>
              <a:t>Resumen Final</a:t>
            </a:r>
          </a:p>
        </p:txBody>
      </p:sp>
      <p:graphicFrame>
        <p:nvGraphicFramePr>
          <p:cNvPr id="9" name="8 Diagrama"/>
          <p:cNvGraphicFramePr/>
          <p:nvPr/>
        </p:nvGraphicFramePr>
        <p:xfrm>
          <a:off x="2483768" y="2636912"/>
          <a:ext cx="448816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redondeado"/>
          <p:cNvSpPr/>
          <p:nvPr/>
        </p:nvSpPr>
        <p:spPr>
          <a:xfrm>
            <a:off x="395288" y="2636838"/>
            <a:ext cx="1800225" cy="316865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dirty="0">
                <a:latin typeface="StoneSansEF-MediumSC" pitchFamily="50" charset="0"/>
              </a:rPr>
              <a:t>Motivos Generales de Ingreso de Menores a los Albergues y/o Centros Asistenciales</a:t>
            </a:r>
          </a:p>
        </p:txBody>
      </p:sp>
      <p:sp>
        <p:nvSpPr>
          <p:cNvPr id="10" name="9 Rectángulo redondeado"/>
          <p:cNvSpPr/>
          <p:nvPr/>
        </p:nvSpPr>
        <p:spPr>
          <a:xfrm>
            <a:off x="179388" y="6092825"/>
            <a:ext cx="8856662" cy="649288"/>
          </a:xfrm>
          <a:prstGeom prst="roundRect">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MX" sz="800" b="1" i="1" dirty="0">
                <a:latin typeface="StoneSansEF-MediumSC" pitchFamily="50" charset="0"/>
              </a:rPr>
              <a:t>Fuente: </a:t>
            </a:r>
            <a:r>
              <a:rPr lang="es-MX" sz="800" i="1" dirty="0">
                <a:latin typeface="StoneSansEF-MediumSC" pitchFamily="50" charset="0"/>
              </a:rPr>
              <a:t>Datos e indicadores del Formato de  Reporte de  Acciones  del Programa de  Actualización, Seguimiento y Resolución Jurídica  del Censo Estatal de Información integral y Estadística de niñas, niños y adolescentes que se encuentran albergados en Centros Asistenciales y/o Albergues públicos y privados en el Estado de Veracruz  al periodo 2013.</a:t>
            </a:r>
          </a:p>
          <a:p>
            <a:pPr>
              <a:defRPr/>
            </a:pPr>
            <a:r>
              <a:rPr lang="es-MX" sz="800" b="1" i="1" dirty="0">
                <a:latin typeface="StoneSansEF-MediumSC" pitchFamily="50" charset="0"/>
              </a:rPr>
              <a:t>Nota: </a:t>
            </a:r>
            <a:r>
              <a:rPr lang="es-MX" sz="800" i="1" dirty="0">
                <a:latin typeface="StoneSansEF-MediumSC" pitchFamily="50" charset="0"/>
              </a:rPr>
              <a:t> 589 niñas, niños y adolescentes  fueron localizados . De ellos, 61 menores tienen 2 o mas  motivos de ingreso (Ej.  Maltrato y abuso/ omisión de cuidados y maltrato, etc.) por lo cual la suma  radica en el total de indicadores por situación de vulnerabilidad  por la que fueron albergados de acuerdo a los distintos motivos de ingreso.</a:t>
            </a:r>
          </a:p>
        </p:txBody>
      </p:sp>
      <p:sp>
        <p:nvSpPr>
          <p:cNvPr id="8" name="7 Flecha curvada hacia abajo"/>
          <p:cNvSpPr/>
          <p:nvPr/>
        </p:nvSpPr>
        <p:spPr>
          <a:xfrm rot="19769048">
            <a:off x="1590675" y="4244975"/>
            <a:ext cx="1600200" cy="323850"/>
          </a:xfrm>
          <a:prstGeom prst="curvedDown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MX">
              <a:solidFill>
                <a:schemeClr val="tx1"/>
              </a:solidFill>
            </a:endParaRPr>
          </a:p>
        </p:txBody>
      </p:sp>
    </p:spTree>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
        <p:nvSpPr>
          <p:cNvPr id="6" name="5 Rectángulo"/>
          <p:cNvSpPr/>
          <p:nvPr/>
        </p:nvSpPr>
        <p:spPr>
          <a:xfrm>
            <a:off x="179388" y="1196975"/>
            <a:ext cx="2016125" cy="360363"/>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bg1"/>
                </a:solidFill>
              </a:rPr>
              <a:t>Resumen Final</a:t>
            </a:r>
          </a:p>
        </p:txBody>
      </p:sp>
      <p:graphicFrame>
        <p:nvGraphicFramePr>
          <p:cNvPr id="9" name="8 Diagrama"/>
          <p:cNvGraphicFramePr/>
          <p:nvPr/>
        </p:nvGraphicFramePr>
        <p:xfrm>
          <a:off x="2483768" y="2636912"/>
          <a:ext cx="448816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redondeado"/>
          <p:cNvSpPr/>
          <p:nvPr/>
        </p:nvSpPr>
        <p:spPr>
          <a:xfrm>
            <a:off x="395288" y="2636838"/>
            <a:ext cx="1800225" cy="316865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sz="1400" dirty="0">
                <a:latin typeface="StoneSansEF-MediumSC" pitchFamily="50" charset="0"/>
              </a:rPr>
              <a:t>Motivos Generales de Ingreso de Menores a los Albergues y/o Centros Asistenciales</a:t>
            </a:r>
          </a:p>
        </p:txBody>
      </p:sp>
      <p:sp>
        <p:nvSpPr>
          <p:cNvPr id="10" name="9 Rectángulo redondeado"/>
          <p:cNvSpPr/>
          <p:nvPr/>
        </p:nvSpPr>
        <p:spPr>
          <a:xfrm>
            <a:off x="179388" y="6092825"/>
            <a:ext cx="8856662" cy="649288"/>
          </a:xfrm>
          <a:prstGeom prst="roundRect">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s-MX" sz="800" b="1" i="1" dirty="0">
                <a:latin typeface="StoneSansEF-MediumSC" pitchFamily="50" charset="0"/>
              </a:rPr>
              <a:t>Fuente: </a:t>
            </a:r>
            <a:r>
              <a:rPr lang="es-MX" sz="800" i="1" dirty="0">
                <a:latin typeface="StoneSansEF-MediumSC" pitchFamily="50" charset="0"/>
              </a:rPr>
              <a:t>Datos e indicadores del Formato de  Reporte de  Acciones  del Programa de  Actualización, Seguimiento y Resolución Jurídica  del Censo Estatal de Información integral y Estadística de niñas, niños y adolescentes que se encuentran albergados en Centros Asistenciales y/o Albergues públicos y privados en el Estado de Veracruz  al periodo </a:t>
            </a:r>
            <a:r>
              <a:rPr lang="es-MX" sz="800" i="1" dirty="0" smtClean="0">
                <a:latin typeface="StoneSansEF-MediumSC" pitchFamily="50" charset="0"/>
              </a:rPr>
              <a:t>mayo-05 de diciembre </a:t>
            </a:r>
            <a:r>
              <a:rPr lang="es-MX" sz="800" i="1" dirty="0" err="1" smtClean="0">
                <a:latin typeface="StoneSansEF-MediumSC" pitchFamily="50" charset="0"/>
              </a:rPr>
              <a:t>2014.</a:t>
            </a:r>
            <a:r>
              <a:rPr lang="es-MX" sz="800" b="1" i="1" dirty="0" err="1" smtClean="0">
                <a:latin typeface="StoneSansEF-MediumSC" pitchFamily="50" charset="0"/>
              </a:rPr>
              <a:t>Nota</a:t>
            </a:r>
            <a:r>
              <a:rPr lang="es-MX" sz="800" b="1" i="1" dirty="0">
                <a:latin typeface="StoneSansEF-MediumSC" pitchFamily="50" charset="0"/>
              </a:rPr>
              <a:t>: </a:t>
            </a:r>
            <a:r>
              <a:rPr lang="es-MX" sz="800" i="1" dirty="0">
                <a:latin typeface="StoneSansEF-MediumSC" pitchFamily="50" charset="0"/>
              </a:rPr>
              <a:t> </a:t>
            </a:r>
            <a:r>
              <a:rPr lang="es-MX" sz="800" i="1" dirty="0" smtClean="0">
                <a:latin typeface="StoneSansEF-MediumSC" pitchFamily="50" charset="0"/>
              </a:rPr>
              <a:t>607 niñas</a:t>
            </a:r>
            <a:r>
              <a:rPr lang="es-MX" sz="800" i="1" dirty="0">
                <a:latin typeface="StoneSansEF-MediumSC" pitchFamily="50" charset="0"/>
              </a:rPr>
              <a:t>, niños y adolescentes  fueron localizados . De ellos, </a:t>
            </a:r>
            <a:r>
              <a:rPr lang="es-MX" sz="800" i="1" dirty="0" smtClean="0">
                <a:latin typeface="StoneSansEF-MediumSC" pitchFamily="50" charset="0"/>
              </a:rPr>
              <a:t>159 menores </a:t>
            </a:r>
            <a:r>
              <a:rPr lang="es-MX" sz="800" i="1" dirty="0">
                <a:latin typeface="StoneSansEF-MediumSC" pitchFamily="50" charset="0"/>
              </a:rPr>
              <a:t>tienen 2 o mas  motivos de ingreso (Ej.  Maltrato y abuso/ omisión de cuidados y maltrato, etc.) por lo cual la suma  radica en el total de indicadores por situación de vulnerabilidad  por la que fueron albergados de acuerdo a los distintos motivos de ingreso.</a:t>
            </a:r>
          </a:p>
        </p:txBody>
      </p:sp>
      <p:sp>
        <p:nvSpPr>
          <p:cNvPr id="8" name="7 Flecha curvada hacia abajo"/>
          <p:cNvSpPr/>
          <p:nvPr/>
        </p:nvSpPr>
        <p:spPr>
          <a:xfrm rot="19769048">
            <a:off x="1590675" y="4244975"/>
            <a:ext cx="1600200" cy="323850"/>
          </a:xfrm>
          <a:prstGeom prst="curvedDown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endParaRPr lang="es-MX">
              <a:solidFill>
                <a:schemeClr val="tx1"/>
              </a:solidFill>
            </a:endParaRPr>
          </a:p>
        </p:txBody>
      </p:sp>
      <p:graphicFrame>
        <p:nvGraphicFramePr>
          <p:cNvPr id="12" name="4 Tabla"/>
          <p:cNvGraphicFramePr>
            <a:graphicFrameLocks noGrp="1"/>
          </p:cNvGraphicFramePr>
          <p:nvPr/>
        </p:nvGraphicFramePr>
        <p:xfrm>
          <a:off x="179388" y="1700213"/>
          <a:ext cx="8785225" cy="692202"/>
        </p:xfrm>
        <a:graphic>
          <a:graphicData uri="http://schemas.openxmlformats.org/drawingml/2006/table">
            <a:tbl>
              <a:tblPr/>
              <a:tblGrid>
                <a:gridCol w="2267159"/>
                <a:gridCol w="6518066"/>
              </a:tblGrid>
              <a:tr h="692150">
                <a:tc>
                  <a:txBody>
                    <a:bodyPr/>
                    <a:lstStyle/>
                    <a:p>
                      <a:pPr algn="ctr">
                        <a:lnSpc>
                          <a:spcPct val="115000"/>
                        </a:lnSpc>
                        <a:spcAft>
                          <a:spcPts val="0"/>
                        </a:spcAft>
                      </a:pPr>
                      <a:r>
                        <a:rPr lang="es-MX" sz="2800" b="1" dirty="0" smtClean="0">
                          <a:solidFill>
                            <a:schemeClr val="bg1"/>
                          </a:solidFill>
                          <a:latin typeface="Calibri"/>
                          <a:ea typeface="Calibri"/>
                          <a:cs typeface="Times New Roman"/>
                        </a:rPr>
                        <a:t>4</a:t>
                      </a:r>
                      <a:endParaRPr lang="es-MX" sz="2800" b="1" dirty="0">
                        <a:solidFill>
                          <a:schemeClr val="bg1"/>
                        </a:solidFill>
                        <a:latin typeface="Calibri"/>
                        <a:ea typeface="Calibri"/>
                        <a:cs typeface="Times New Roman"/>
                      </a:endParaRPr>
                    </a:p>
                  </a:txBody>
                  <a:tcPr marL="83319" marR="83319" marT="41301" marB="4130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algn="just"/>
                      <a:r>
                        <a:rPr lang="es-MX" sz="1000" b="1" kern="1200" dirty="0">
                          <a:solidFill>
                            <a:schemeClr val="bg1"/>
                          </a:solidFill>
                          <a:latin typeface="StoneSansEF-MediumSC" pitchFamily="50" charset="0"/>
                          <a:ea typeface="Times New Roman"/>
                          <a:cs typeface="Calibri"/>
                        </a:rPr>
                        <a:t>Objetivo: </a:t>
                      </a:r>
                      <a:r>
                        <a:rPr lang="es-MX" sz="1000" b="0" dirty="0" smtClean="0">
                          <a:solidFill>
                            <a:schemeClr val="bg1"/>
                          </a:solidFill>
                          <a:latin typeface="StoneSansEF-MediumSC" pitchFamily="50" charset="0"/>
                        </a:rPr>
                        <a:t>Conocimiento de los motivos del ingreso de las niñas, niños y adolescentes a los centros o albergues.</a:t>
                      </a:r>
                    </a:p>
                    <a:p>
                      <a:pPr algn="just"/>
                      <a:endParaRPr lang="es-MX" sz="1000" b="0" dirty="0" smtClean="0">
                        <a:solidFill>
                          <a:schemeClr val="bg1"/>
                        </a:solidFill>
                        <a:latin typeface="StoneSansEF-MediumSC" pitchFamily="50" charset="0"/>
                      </a:endParaRPr>
                    </a:p>
                    <a:p>
                      <a:pPr algn="just"/>
                      <a:r>
                        <a:rPr lang="es-MX" sz="1000" b="0" dirty="0" smtClean="0">
                          <a:solidFill>
                            <a:schemeClr val="bg1"/>
                          </a:solidFill>
                          <a:latin typeface="StoneSansEF-MediumSC" pitchFamily="50" charset="0"/>
                        </a:rPr>
                        <a:t>RESULTADOS MAYO</a:t>
                      </a:r>
                      <a:r>
                        <a:rPr lang="es-MX" sz="1000" b="0" baseline="0" dirty="0" smtClean="0">
                          <a:solidFill>
                            <a:schemeClr val="bg1"/>
                          </a:solidFill>
                          <a:latin typeface="StoneSansEF-MediumSC" pitchFamily="50" charset="0"/>
                        </a:rPr>
                        <a:t>– 05 DICIEMBRE 2014.</a:t>
                      </a:r>
                      <a:endParaRPr lang="es-MX" sz="1000" b="0" dirty="0">
                        <a:latin typeface="StoneSansEF-MediumSC" pitchFamily="50" charset="0"/>
                      </a:endParaRPr>
                    </a:p>
                  </a:txBody>
                  <a:tcPr marL="83319" marR="83319" marT="41301" marB="4130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Tree>
  </p:cSld>
  <p:clrMapOvr>
    <a:masterClrMapping/>
  </p:clrMapOvr>
  <p:transition spd="med">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684213" y="2133600"/>
            <a:ext cx="7920037" cy="431800"/>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latin typeface="StoneSansEF-MediumSC" pitchFamily="50" charset="0"/>
              </a:rPr>
              <a:t>Datos Potenciales</a:t>
            </a:r>
          </a:p>
        </p:txBody>
      </p:sp>
      <p:sp>
        <p:nvSpPr>
          <p:cNvPr id="56323" name="9 CuadroTexto"/>
          <p:cNvSpPr txBox="1">
            <a:spLocks noChangeArrowheads="1"/>
          </p:cNvSpPr>
          <p:nvPr/>
        </p:nvSpPr>
        <p:spPr bwMode="auto">
          <a:xfrm>
            <a:off x="684213" y="2781300"/>
            <a:ext cx="7991475" cy="3646488"/>
          </a:xfrm>
          <a:prstGeom prst="rect">
            <a:avLst/>
          </a:prstGeom>
          <a:noFill/>
          <a:ln w="9525">
            <a:noFill/>
            <a:miter lim="800000"/>
            <a:headEnd/>
            <a:tailEnd/>
          </a:ln>
        </p:spPr>
        <p:txBody>
          <a:bodyPr>
            <a:spAutoFit/>
          </a:bodyPr>
          <a:lstStyle/>
          <a:p>
            <a:pPr algn="just" eaLnBrk="1" hangingPunct="1">
              <a:buFont typeface="Arial" pitchFamily="34" charset="0"/>
              <a:buChar char="•"/>
            </a:pPr>
            <a:r>
              <a:rPr lang="es-MX" altLang="es-MX" sz="1100" dirty="0">
                <a:latin typeface="StoneSansEF-MediumSC" pitchFamily="50" charset="0"/>
              </a:rPr>
              <a:t>Más del </a:t>
            </a:r>
            <a:r>
              <a:rPr lang="es-MX" altLang="es-MX" sz="1100" dirty="0" smtClean="0">
                <a:latin typeface="StoneSansEF-MediumSC" pitchFamily="50" charset="0"/>
              </a:rPr>
              <a:t>70% </a:t>
            </a:r>
            <a:r>
              <a:rPr lang="es-MX" altLang="es-MX" sz="1100" dirty="0">
                <a:latin typeface="StoneSansEF-MediumSC" pitchFamily="50" charset="0"/>
              </a:rPr>
              <a:t>de los menores son potenciales para ser reintegrados al seno familiar  en distintas modalidades tales como reintegración a familiares que sean aptos para cuidar al menor; familias sustitutas o adoptivas. </a:t>
            </a:r>
          </a:p>
          <a:p>
            <a:pPr algn="just" eaLnBrk="1" hangingPunct="1">
              <a:buFont typeface="Arial" pitchFamily="34" charset="0"/>
              <a:buChar char="•"/>
            </a:pPr>
            <a:endParaRPr lang="es-MX" altLang="es-MX" sz="1100" dirty="0">
              <a:latin typeface="StoneSansEF-MediumSC" pitchFamily="50" charset="0"/>
            </a:endParaRPr>
          </a:p>
          <a:p>
            <a:pPr algn="just" eaLnBrk="1" hangingPunct="1">
              <a:buFont typeface="Arial" pitchFamily="34" charset="0"/>
              <a:buChar char="•"/>
            </a:pPr>
            <a:r>
              <a:rPr lang="es-MX" altLang="es-MX" sz="1100" dirty="0">
                <a:latin typeface="StoneSansEF-MediumSC" pitchFamily="50" charset="0"/>
              </a:rPr>
              <a:t>El otro porcentaje radica en menores que viven en situaciones provisionales porque las familias viven en pobreza de servicios y alimentaria, por lo cual no cuentan con recursos económicos para alimentarlos y brindar educación a los menores, así como por servicios de internado temporal entre otros ( indisciplina, ingobernabilidad, etc.)</a:t>
            </a:r>
          </a:p>
          <a:p>
            <a:pPr algn="just" eaLnBrk="1" hangingPunct="1">
              <a:buFont typeface="Arial" pitchFamily="34" charset="0"/>
              <a:buChar char="•"/>
            </a:pPr>
            <a:endParaRPr lang="es-MX" altLang="es-MX" sz="1100" dirty="0">
              <a:latin typeface="StoneSansEF-MediumSC" pitchFamily="50" charset="0"/>
            </a:endParaRPr>
          </a:p>
          <a:p>
            <a:pPr algn="just" eaLnBrk="1" hangingPunct="1">
              <a:buFont typeface="Arial" pitchFamily="34" charset="0"/>
              <a:buChar char="•"/>
            </a:pPr>
            <a:r>
              <a:rPr lang="es-MX" altLang="es-MX" sz="1100" dirty="0">
                <a:latin typeface="StoneSansEF-MediumSC" pitchFamily="50" charset="0"/>
              </a:rPr>
              <a:t>Para este </a:t>
            </a:r>
            <a:r>
              <a:rPr lang="es-MX" altLang="es-MX" sz="900" dirty="0" smtClean="0">
                <a:latin typeface="StoneSansEF-MediumSC" pitchFamily="50" charset="0"/>
              </a:rPr>
              <a:t>PERIODO MAYO – 05 DICIEMBRE</a:t>
            </a:r>
            <a:r>
              <a:rPr lang="es-MX" altLang="es-MX" sz="1100" dirty="0" smtClean="0">
                <a:latin typeface="StoneSansEF-MediumSC" pitchFamily="50" charset="0"/>
              </a:rPr>
              <a:t> </a:t>
            </a:r>
            <a:r>
              <a:rPr lang="es-MX" altLang="es-MX" sz="1100" dirty="0">
                <a:latin typeface="StoneSansEF-MediumSC" pitchFamily="50" charset="0"/>
              </a:rPr>
              <a:t>de 2014,  se constató que la variación es mínima de acuerdo al porcentaje de menores en instancias privadas y públicas, aunque si varían en que son menores los espacios públicos considerando a los privados.</a:t>
            </a:r>
          </a:p>
          <a:p>
            <a:pPr algn="just" eaLnBrk="1" hangingPunct="1">
              <a:buFont typeface="Arial" pitchFamily="34" charset="0"/>
              <a:buChar char="•"/>
            </a:pPr>
            <a:endParaRPr lang="es-MX" altLang="es-MX" sz="1100" dirty="0">
              <a:latin typeface="StoneSansEF-MediumSC" pitchFamily="50" charset="0"/>
            </a:endParaRPr>
          </a:p>
          <a:p>
            <a:pPr algn="just" eaLnBrk="1" hangingPunct="1">
              <a:buFont typeface="Arial" pitchFamily="34" charset="0"/>
              <a:buChar char="•"/>
            </a:pPr>
            <a:r>
              <a:rPr lang="es-MX" altLang="es-MX" sz="1100" dirty="0">
                <a:latin typeface="StoneSansEF-MediumSC" pitchFamily="50" charset="0"/>
              </a:rPr>
              <a:t>Asimismo, se determinó que es necesario que, no sólo las procuradurías de la defensa del menor y la familia de las distintas entidades federativas, así como las municipales, tengan un Área con personal profesionalizado en materia jurídico asistencial dedicado a la supervisión de casas asistenciales de menores insertas en todo el país, así como también se vislumbra  la necesidad de crear un órgano regulador  que determine periódicamente la situación de los menores y adolescentes ingresados en los centros asistenciales temporales, en coordinación con el Sistema DIF Nacional.</a:t>
            </a:r>
          </a:p>
          <a:p>
            <a:pPr algn="just" eaLnBrk="1" hangingPunct="1">
              <a:buFont typeface="Arial" pitchFamily="34" charset="0"/>
              <a:buChar char="•"/>
            </a:pPr>
            <a:endParaRPr lang="es-MX" altLang="es-MX" sz="1100" dirty="0">
              <a:latin typeface="StoneSansEF-MediumSC" pitchFamily="50" charset="0"/>
            </a:endParaRPr>
          </a:p>
          <a:p>
            <a:pPr algn="just" eaLnBrk="1" hangingPunct="1">
              <a:buFont typeface="Arial" pitchFamily="34" charset="0"/>
              <a:buChar char="•"/>
            </a:pPr>
            <a:r>
              <a:rPr lang="es-MX" altLang="es-MX" sz="1100" dirty="0">
                <a:latin typeface="StoneSansEF-MediumSC" pitchFamily="50" charset="0"/>
              </a:rPr>
              <a:t> Por ello, la estrategia en que se basó la aplicación del proyecto  se determinó totalmente en la  mayor cobertura de Personal por la cantidad de trabajo de campo. Asimismo, por ende, se aplicó una mayor fuerza de profesionales para poder activar y dar seguimiento a los casos de los menores identificados en los albergues dirigidos a niñas, niños y adolescentes ubicados en el estado de Veracruz para obtener resultados concretos y tangibles.</a:t>
            </a:r>
          </a:p>
          <a:p>
            <a:pPr algn="just" eaLnBrk="1" hangingPunct="1"/>
            <a:endParaRPr lang="es-MX" altLang="es-MX" sz="1100" dirty="0">
              <a:latin typeface="StoneSansEF-MediumSC" pitchFamily="50" charset="0"/>
            </a:endParaRPr>
          </a:p>
        </p:txBody>
      </p:sp>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179388" y="1744663"/>
          <a:ext cx="8785225" cy="1005584"/>
        </p:xfrm>
        <a:graphic>
          <a:graphicData uri="http://schemas.openxmlformats.org/drawingml/2006/table">
            <a:tbl>
              <a:tblPr/>
              <a:tblGrid>
                <a:gridCol w="2267159"/>
                <a:gridCol w="6518066"/>
              </a:tblGrid>
              <a:tr h="1004887">
                <a:tc>
                  <a:txBody>
                    <a:bodyPr/>
                    <a:lstStyle/>
                    <a:p>
                      <a:pPr algn="ctr">
                        <a:lnSpc>
                          <a:spcPct val="115000"/>
                        </a:lnSpc>
                        <a:spcAft>
                          <a:spcPts val="0"/>
                        </a:spcAft>
                      </a:pPr>
                      <a:r>
                        <a:rPr lang="es-MX" sz="3000" b="1" dirty="0" smtClean="0">
                          <a:solidFill>
                            <a:schemeClr val="bg1"/>
                          </a:solidFill>
                          <a:latin typeface="Calibri"/>
                          <a:ea typeface="Calibri"/>
                          <a:cs typeface="Times New Roman"/>
                        </a:rPr>
                        <a:t>5</a:t>
                      </a:r>
                      <a:endParaRPr lang="es-MX" sz="3000" b="1" dirty="0">
                        <a:solidFill>
                          <a:schemeClr val="bg1"/>
                        </a:solidFill>
                        <a:latin typeface="Calibri"/>
                        <a:ea typeface="Calibri"/>
                        <a:cs typeface="Times New Roman"/>
                      </a:endParaRPr>
                    </a:p>
                  </a:txBody>
                  <a:tcPr marL="83319" marR="83319" marT="45592" marB="45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bg1"/>
                          </a:solidFill>
                          <a:latin typeface="StoneSansEF-MediumSC" pitchFamily="50" charset="0"/>
                          <a:ea typeface="Times New Roman"/>
                          <a:cs typeface="Calibri"/>
                        </a:rPr>
                        <a:t>Continuidad e implementación de nuevas acciones de colaboración con los centros o albergues públicos o privados, con relación a las niñas, niños y adolescentes que se hayan atendido en el ejercicio inmediato anterior en el Subprograma Fortalecimiento a las Procuradurías de la Defensa del Menor y la Familia y respecto de los que no hayan sido beneficiado</a:t>
                      </a:r>
                      <a:endParaRPr lang="es-MX" sz="1200" b="0" dirty="0" smtClean="0">
                        <a:latin typeface="StoneSansEF-MediumSC" pitchFamily="50" charset="0"/>
                      </a:endParaRPr>
                    </a:p>
                  </a:txBody>
                  <a:tcPr marL="83319" marR="83319" marT="45592" marB="45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
        <p:nvSpPr>
          <p:cNvPr id="7" name="2 Marcador de contenido"/>
          <p:cNvSpPr txBox="1">
            <a:spLocks/>
          </p:cNvSpPr>
          <p:nvPr/>
        </p:nvSpPr>
        <p:spPr>
          <a:xfrm>
            <a:off x="457200" y="2924175"/>
            <a:ext cx="8229600" cy="2089150"/>
          </a:xfrm>
          <a:prstGeom prst="rect">
            <a:avLst/>
          </a:prstGeom>
        </p:spPr>
        <p:txBody>
          <a:bodyPr>
            <a:normAutofit/>
          </a:bodyPr>
          <a:lstStyle>
            <a:lvl1pPr marL="0" indent="0" algn="l"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StoneSansEF-MediumSC"/>
                <a:ea typeface="+mn-ea"/>
                <a:cs typeface="StoneSansEF-MediumSC"/>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s-MX" sz="1600" b="1" dirty="0" smtClean="0">
                <a:solidFill>
                  <a:schemeClr val="tx1"/>
                </a:solidFill>
                <a:latin typeface="+mj-lt"/>
              </a:rPr>
              <a:t>Objetivos: </a:t>
            </a:r>
          </a:p>
          <a:p>
            <a:pPr algn="just">
              <a:defRPr/>
            </a:pPr>
            <a:r>
              <a:rPr lang="es-MX" sz="1600" dirty="0">
                <a:solidFill>
                  <a:schemeClr val="tx1"/>
                </a:solidFill>
                <a:latin typeface="+mj-lt"/>
              </a:rPr>
              <a:t>Desarrollar un esquema interinstitucional efectivo  para menores que se encuentran identificados en el ejercicio anterior (2013) así como para aquellos que sus necesidades sean meramente asistenciales y no jurídicas (ej. Cuidado de menores con consentimiento de los padres y apoyado por el Albergue para alimentos y educación por Pobreza extrema).</a:t>
            </a:r>
          </a:p>
        </p:txBody>
      </p:sp>
      <p:sp>
        <p:nvSpPr>
          <p:cNvPr id="8" name="2 Marcador de contenido"/>
          <p:cNvSpPr txBox="1">
            <a:spLocks/>
          </p:cNvSpPr>
          <p:nvPr/>
        </p:nvSpPr>
        <p:spPr>
          <a:xfrm>
            <a:off x="468313" y="4868863"/>
            <a:ext cx="8229600" cy="2089150"/>
          </a:xfrm>
          <a:prstGeom prst="rect">
            <a:avLst/>
          </a:prstGeom>
        </p:spPr>
        <p:txBody>
          <a:bodyPr>
            <a:normAutofit/>
          </a:bodyPr>
          <a:lstStyle>
            <a:lvl1pPr marL="0" indent="0" algn="l"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StoneSansEF-MediumSC"/>
                <a:ea typeface="+mn-ea"/>
                <a:cs typeface="StoneSansEF-MediumSC"/>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s-MX" sz="1600" b="1" dirty="0" smtClean="0">
                <a:solidFill>
                  <a:schemeClr val="tx1"/>
                </a:solidFill>
                <a:latin typeface="+mj-lt"/>
              </a:rPr>
              <a:t>Acciones: </a:t>
            </a:r>
          </a:p>
          <a:p>
            <a:pPr algn="just">
              <a:defRPr/>
            </a:pPr>
            <a:r>
              <a:rPr lang="es-MX" sz="1600" dirty="0" smtClean="0">
                <a:solidFill>
                  <a:schemeClr val="tx1"/>
                </a:solidFill>
                <a:latin typeface="+mj-lt"/>
              </a:rPr>
              <a:t>Durante el periodo Mayo – 05 de Diciembre 2014, se han llevado a cabo </a:t>
            </a:r>
            <a:r>
              <a:rPr lang="es-MX" sz="1600" b="1" dirty="0" smtClean="0">
                <a:solidFill>
                  <a:schemeClr val="tx1"/>
                </a:solidFill>
                <a:latin typeface="+mj-lt"/>
              </a:rPr>
              <a:t>360</a:t>
            </a:r>
            <a:r>
              <a:rPr lang="es-MX" sz="1600" dirty="0" smtClean="0">
                <a:solidFill>
                  <a:schemeClr val="tx1"/>
                </a:solidFill>
                <a:latin typeface="+mj-lt"/>
              </a:rPr>
              <a:t> acciones encaminadas a la solución de situaciones jurídicas de los menores albergados, así con un plan de implementación para la atención de los adolescentes que posiblemente cumplirán la mayoría de edad dentro del centro asistencial.</a:t>
            </a:r>
            <a:endParaRPr lang="es-MX" sz="1600" dirty="0">
              <a:solidFill>
                <a:schemeClr val="tx1"/>
              </a:solidFill>
              <a:latin typeface="+mj-lt"/>
            </a:endParaRPr>
          </a:p>
        </p:txBody>
      </p:sp>
    </p:spTree>
  </p:cSld>
  <p:clrMapOvr>
    <a:masterClrMapping/>
  </p:clrMapOvr>
  <p:transition spd="med">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214282" y="1643050"/>
          <a:ext cx="8785225" cy="884237"/>
        </p:xfrm>
        <a:graphic>
          <a:graphicData uri="http://schemas.openxmlformats.org/drawingml/2006/table">
            <a:tbl>
              <a:tblPr/>
              <a:tblGrid>
                <a:gridCol w="2267159"/>
                <a:gridCol w="6518066"/>
              </a:tblGrid>
              <a:tr h="884237">
                <a:tc>
                  <a:txBody>
                    <a:bodyPr/>
                    <a:lstStyle/>
                    <a:p>
                      <a:pPr algn="ctr">
                        <a:lnSpc>
                          <a:spcPct val="115000"/>
                        </a:lnSpc>
                        <a:spcAft>
                          <a:spcPts val="0"/>
                        </a:spcAft>
                      </a:pPr>
                      <a:r>
                        <a:rPr lang="es-MX" sz="2900" b="1" dirty="0" smtClean="0">
                          <a:solidFill>
                            <a:schemeClr val="bg1"/>
                          </a:solidFill>
                          <a:latin typeface="Calibri"/>
                          <a:ea typeface="Calibri"/>
                          <a:cs typeface="Times New Roman"/>
                        </a:rPr>
                        <a:t>6</a:t>
                      </a:r>
                      <a:endParaRPr lang="es-MX" sz="2900" b="1" dirty="0">
                        <a:solidFill>
                          <a:schemeClr val="bg1"/>
                        </a:solidFill>
                        <a:latin typeface="Calibri"/>
                        <a:ea typeface="Calibri"/>
                        <a:cs typeface="Times New Roman"/>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100" b="1" kern="1200" dirty="0" smtClean="0">
                          <a:solidFill>
                            <a:schemeClr val="bg1"/>
                          </a:solidFill>
                          <a:latin typeface="StoneSansEF-MediumSC" pitchFamily="50" charset="0"/>
                          <a:ea typeface="Times New Roman"/>
                          <a:cs typeface="Calibri"/>
                        </a:rPr>
                        <a:t>Elaboración de una base de datos de maltrato infantil a nivel estatal y municipal a efecto de integrar una estadística nacional sobre maltrato infantil</a:t>
                      </a:r>
                      <a:endParaRPr lang="es-MX" sz="1100" b="0" dirty="0" smtClean="0">
                        <a:latin typeface="StoneSansEF-MediumSC" pitchFamily="50" charset="0"/>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
        <p:nvSpPr>
          <p:cNvPr id="7" name="2 Marcador de contenido"/>
          <p:cNvSpPr txBox="1">
            <a:spLocks/>
          </p:cNvSpPr>
          <p:nvPr/>
        </p:nvSpPr>
        <p:spPr>
          <a:xfrm>
            <a:off x="357158" y="2500306"/>
            <a:ext cx="8229600" cy="2089150"/>
          </a:xfrm>
          <a:prstGeom prst="rect">
            <a:avLst/>
          </a:prstGeom>
        </p:spPr>
        <p:txBody>
          <a:bodyPr>
            <a:normAutofit/>
          </a:bodyPr>
          <a:lstStyle>
            <a:lvl1pPr marL="0" indent="0" algn="l"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StoneSansEF-MediumSC"/>
                <a:ea typeface="+mn-ea"/>
                <a:cs typeface="StoneSansEF-MediumSC"/>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s-MX" sz="1600" b="1" dirty="0" smtClean="0">
                <a:solidFill>
                  <a:schemeClr val="tx1"/>
                </a:solidFill>
                <a:latin typeface="+mj-lt"/>
              </a:rPr>
              <a:t>Objetivos: </a:t>
            </a:r>
          </a:p>
          <a:p>
            <a:pPr algn="just">
              <a:defRPr/>
            </a:pPr>
            <a:r>
              <a:rPr lang="es-MX" sz="1600" dirty="0">
                <a:solidFill>
                  <a:schemeClr val="tx1"/>
                </a:solidFill>
                <a:latin typeface="+mj-lt"/>
              </a:rPr>
              <a:t>Diseñar, desarrollar, implementar un sistema de información integral de menores y adolescentes con casos de maltrato infantil en el Estado de Veracruz, que sea desagregado por municipio y entidad, así como de indicadores cruciales que permitan consolidar planes de acción más efectivos para combatir y reducir el fenómeno social descrito</a:t>
            </a:r>
            <a:r>
              <a:rPr lang="es-MX" sz="1600" dirty="0" smtClean="0">
                <a:solidFill>
                  <a:schemeClr val="tx1"/>
                </a:solidFill>
                <a:latin typeface="+mj-lt"/>
              </a:rPr>
              <a:t>.</a:t>
            </a:r>
            <a:endParaRPr lang="es-MX" sz="1600" dirty="0">
              <a:solidFill>
                <a:schemeClr val="tx1"/>
              </a:solidFill>
              <a:latin typeface="+mj-lt"/>
            </a:endParaRPr>
          </a:p>
        </p:txBody>
      </p:sp>
      <p:graphicFrame>
        <p:nvGraphicFramePr>
          <p:cNvPr id="16" name="3 Gráfico"/>
          <p:cNvGraphicFramePr/>
          <p:nvPr/>
        </p:nvGraphicFramePr>
        <p:xfrm>
          <a:off x="1500166" y="3571876"/>
          <a:ext cx="6143668" cy="3429024"/>
        </p:xfrm>
        <a:graphic>
          <a:graphicData uri="http://schemas.openxmlformats.org/drawingml/2006/chart">
            <c:chart xmlns:c="http://schemas.openxmlformats.org/drawingml/2006/chart" xmlns:r="http://schemas.openxmlformats.org/officeDocument/2006/relationships" r:id="rId3"/>
          </a:graphicData>
        </a:graphic>
      </p:graphicFrame>
      <p:sp>
        <p:nvSpPr>
          <p:cNvPr id="17" name="16 CuadroTexto"/>
          <p:cNvSpPr txBox="1"/>
          <p:nvPr/>
        </p:nvSpPr>
        <p:spPr>
          <a:xfrm>
            <a:off x="4286248" y="4929198"/>
            <a:ext cx="571504" cy="292388"/>
          </a:xfrm>
          <a:prstGeom prst="rect">
            <a:avLst/>
          </a:prstGeom>
          <a:noFill/>
        </p:spPr>
        <p:txBody>
          <a:bodyPr wrap="square" rtlCol="0">
            <a:spAutoFit/>
          </a:bodyPr>
          <a:lstStyle/>
          <a:p>
            <a:r>
              <a:rPr lang="es-MX" sz="1300" b="1" dirty="0" smtClean="0"/>
              <a:t>1084</a:t>
            </a:r>
            <a:endParaRPr lang="es-MX" sz="1300" b="1" dirty="0"/>
          </a:p>
        </p:txBody>
      </p:sp>
      <p:sp>
        <p:nvSpPr>
          <p:cNvPr id="18" name="17 CuadroTexto"/>
          <p:cNvSpPr txBox="1"/>
          <p:nvPr/>
        </p:nvSpPr>
        <p:spPr>
          <a:xfrm>
            <a:off x="2071670" y="5357826"/>
            <a:ext cx="571504" cy="292388"/>
          </a:xfrm>
          <a:prstGeom prst="rect">
            <a:avLst/>
          </a:prstGeom>
          <a:noFill/>
        </p:spPr>
        <p:txBody>
          <a:bodyPr wrap="square" rtlCol="0">
            <a:spAutoFit/>
          </a:bodyPr>
          <a:lstStyle/>
          <a:p>
            <a:r>
              <a:rPr lang="es-MX" sz="1300" b="1" dirty="0" smtClean="0"/>
              <a:t>177</a:t>
            </a:r>
            <a:endParaRPr lang="es-MX" sz="1300" b="1" dirty="0"/>
          </a:p>
        </p:txBody>
      </p:sp>
      <p:sp>
        <p:nvSpPr>
          <p:cNvPr id="19" name="18 CuadroTexto"/>
          <p:cNvSpPr txBox="1"/>
          <p:nvPr/>
        </p:nvSpPr>
        <p:spPr>
          <a:xfrm>
            <a:off x="1571604" y="5072074"/>
            <a:ext cx="357190" cy="292388"/>
          </a:xfrm>
          <a:prstGeom prst="rect">
            <a:avLst/>
          </a:prstGeom>
          <a:noFill/>
        </p:spPr>
        <p:txBody>
          <a:bodyPr wrap="square" rtlCol="0">
            <a:spAutoFit/>
          </a:bodyPr>
          <a:lstStyle/>
          <a:p>
            <a:r>
              <a:rPr lang="es-MX" sz="1300" b="1" dirty="0" smtClean="0"/>
              <a:t>63</a:t>
            </a:r>
            <a:endParaRPr lang="es-MX" sz="1300" b="1" dirty="0"/>
          </a:p>
        </p:txBody>
      </p:sp>
      <p:sp>
        <p:nvSpPr>
          <p:cNvPr id="20" name="19 CuadroTexto"/>
          <p:cNvSpPr txBox="1"/>
          <p:nvPr/>
        </p:nvSpPr>
        <p:spPr>
          <a:xfrm>
            <a:off x="857224" y="5357826"/>
            <a:ext cx="357190" cy="292388"/>
          </a:xfrm>
          <a:prstGeom prst="rect">
            <a:avLst/>
          </a:prstGeom>
          <a:noFill/>
        </p:spPr>
        <p:txBody>
          <a:bodyPr wrap="square" rtlCol="0">
            <a:spAutoFit/>
          </a:bodyPr>
          <a:lstStyle/>
          <a:p>
            <a:r>
              <a:rPr lang="es-MX" sz="1300" b="1" dirty="0" smtClean="0"/>
              <a:t>2</a:t>
            </a:r>
            <a:endParaRPr lang="es-MX" sz="1300" b="1" dirty="0"/>
          </a:p>
        </p:txBody>
      </p:sp>
      <p:sp>
        <p:nvSpPr>
          <p:cNvPr id="21" name="20 CuadroTexto"/>
          <p:cNvSpPr txBox="1"/>
          <p:nvPr/>
        </p:nvSpPr>
        <p:spPr>
          <a:xfrm>
            <a:off x="857224" y="5000636"/>
            <a:ext cx="357190" cy="292388"/>
          </a:xfrm>
          <a:prstGeom prst="rect">
            <a:avLst/>
          </a:prstGeom>
          <a:noFill/>
        </p:spPr>
        <p:txBody>
          <a:bodyPr wrap="square" rtlCol="0">
            <a:spAutoFit/>
          </a:bodyPr>
          <a:lstStyle/>
          <a:p>
            <a:r>
              <a:rPr lang="es-MX" sz="1300" b="1" dirty="0" smtClean="0"/>
              <a:t>1</a:t>
            </a:r>
            <a:endParaRPr lang="es-MX" sz="1300" b="1" dirty="0"/>
          </a:p>
        </p:txBody>
      </p:sp>
      <p:sp>
        <p:nvSpPr>
          <p:cNvPr id="22" name="21 CuadroTexto"/>
          <p:cNvSpPr txBox="1"/>
          <p:nvPr/>
        </p:nvSpPr>
        <p:spPr>
          <a:xfrm>
            <a:off x="1500166" y="4786322"/>
            <a:ext cx="642942" cy="292388"/>
          </a:xfrm>
          <a:prstGeom prst="rect">
            <a:avLst/>
          </a:prstGeom>
          <a:noFill/>
        </p:spPr>
        <p:txBody>
          <a:bodyPr wrap="square" rtlCol="0">
            <a:spAutoFit/>
          </a:bodyPr>
          <a:lstStyle/>
          <a:p>
            <a:r>
              <a:rPr lang="es-MX" sz="1300" b="1" dirty="0" smtClean="0"/>
              <a:t>125</a:t>
            </a:r>
            <a:endParaRPr lang="es-MX" sz="1300" b="1" dirty="0"/>
          </a:p>
        </p:txBody>
      </p:sp>
      <p:sp>
        <p:nvSpPr>
          <p:cNvPr id="23" name="22 CuadroTexto"/>
          <p:cNvSpPr txBox="1"/>
          <p:nvPr/>
        </p:nvSpPr>
        <p:spPr>
          <a:xfrm>
            <a:off x="1714480" y="4429132"/>
            <a:ext cx="642942" cy="292388"/>
          </a:xfrm>
          <a:prstGeom prst="rect">
            <a:avLst/>
          </a:prstGeom>
          <a:noFill/>
        </p:spPr>
        <p:txBody>
          <a:bodyPr wrap="square" rtlCol="0">
            <a:spAutoFit/>
          </a:bodyPr>
          <a:lstStyle/>
          <a:p>
            <a:r>
              <a:rPr lang="es-MX" sz="1300" b="1" dirty="0" smtClean="0"/>
              <a:t>112</a:t>
            </a:r>
            <a:endParaRPr lang="es-MX" sz="1300" b="1" dirty="0"/>
          </a:p>
        </p:txBody>
      </p:sp>
      <p:sp>
        <p:nvSpPr>
          <p:cNvPr id="24" name="23 CuadroTexto"/>
          <p:cNvSpPr txBox="1"/>
          <p:nvPr/>
        </p:nvSpPr>
        <p:spPr>
          <a:xfrm>
            <a:off x="2571736" y="4214818"/>
            <a:ext cx="642942" cy="292388"/>
          </a:xfrm>
          <a:prstGeom prst="rect">
            <a:avLst/>
          </a:prstGeom>
          <a:noFill/>
        </p:spPr>
        <p:txBody>
          <a:bodyPr wrap="square" rtlCol="0">
            <a:spAutoFit/>
          </a:bodyPr>
          <a:lstStyle/>
          <a:p>
            <a:r>
              <a:rPr lang="es-MX" sz="1300" b="1" dirty="0" smtClean="0"/>
              <a:t>306</a:t>
            </a:r>
            <a:endParaRPr lang="es-MX" sz="1300" b="1" dirty="0"/>
          </a:p>
        </p:txBody>
      </p:sp>
      <p:cxnSp>
        <p:nvCxnSpPr>
          <p:cNvPr id="26" name="25 Conector recto"/>
          <p:cNvCxnSpPr/>
          <p:nvPr/>
        </p:nvCxnSpPr>
        <p:spPr>
          <a:xfrm flipV="1">
            <a:off x="1071538" y="5286388"/>
            <a:ext cx="500066" cy="21431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1071538" y="5143512"/>
            <a:ext cx="500066" cy="71438"/>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texto"/>
          <p:cNvSpPr>
            <a:spLocks noGrp="1"/>
          </p:cNvSpPr>
          <p:nvPr>
            <p:ph type="body" sz="quarter" idx="10"/>
          </p:nvPr>
        </p:nvSpPr>
        <p:spPr>
          <a:xfrm>
            <a:off x="323850" y="2276475"/>
            <a:ext cx="8424863" cy="4681538"/>
          </a:xfrm>
        </p:spPr>
        <p:txBody>
          <a:bodyPr>
            <a:normAutofit lnSpcReduction="10000"/>
          </a:bodyPr>
          <a:lstStyle/>
          <a:p>
            <a:pPr marL="0" algn="just" eaLnBrk="1" fontAlgn="auto" hangingPunct="1">
              <a:spcAft>
                <a:spcPts val="0"/>
              </a:spcAft>
              <a:defRPr/>
            </a:pPr>
            <a:r>
              <a:rPr lang="es-MX" sz="1200" dirty="0" smtClean="0">
                <a:latin typeface="+mj-lt"/>
                <a:cs typeface="Nilland"/>
              </a:rPr>
              <a:t>Partiendo de las metas y objetivos primordiales expresados anteriormente y en base a los resultados positivos obtenidos en el periodo 2011, 2012 y 2013, se contempla en este 2014, además de la actualización de la información de Albergues y/o Centros Asistenciales ubicados en el Estado de Veracruz, así como la información particular de cada uno de los menores y adolescentes que se encuentran albergados en las instituciones  en comento, se matiza de manera precisa, una estrategia prioritaria en base a resolución jurídica que permita obtener una meta del 100% de los casos por los cuales niños, niñas y adolescentes han ingresado de manera formal y/o informal a los Centros Asistenciales  y/o Albergues temporales ubicados en el estado de Veracruz, a consecuencia de distintas situaciones jurídico-asistenciales o bien, a situaciones que impetran la protección y resguardo por vulnerabilidad económica a causa de pobreza, ingobernabilidad o de salud. </a:t>
            </a:r>
          </a:p>
          <a:p>
            <a:pPr marL="0" algn="just" eaLnBrk="1" fontAlgn="auto" hangingPunct="1">
              <a:spcAft>
                <a:spcPts val="0"/>
              </a:spcAft>
              <a:defRPr/>
            </a:pPr>
            <a:endParaRPr lang="es-MX" sz="600" dirty="0" smtClean="0">
              <a:latin typeface="+mj-lt"/>
              <a:cs typeface="Nilland"/>
            </a:endParaRPr>
          </a:p>
          <a:p>
            <a:pPr marL="0" algn="just" eaLnBrk="1" fontAlgn="auto" hangingPunct="1">
              <a:spcAft>
                <a:spcPts val="0"/>
              </a:spcAft>
              <a:defRPr/>
            </a:pPr>
            <a:r>
              <a:rPr lang="es-MX" sz="1200" dirty="0" smtClean="0">
                <a:latin typeface="+mj-lt"/>
                <a:cs typeface="Nilland"/>
              </a:rPr>
              <a:t>Para el ejercicio de este informe final 2014, gracias al trabajo y al apoyo del sistema DIF Nacional, contamos con una gran base de datos de 607 menores y adolescentes ubicados en 38 centros asistenciales en todo el estado, con información precisa y detallada en base a las diferentes situaciones jurídico asistenciales por los cuales se encuentran ingresados en los recintos en mención.</a:t>
            </a:r>
          </a:p>
          <a:p>
            <a:pPr marL="0" algn="just" eaLnBrk="1" fontAlgn="auto" hangingPunct="1">
              <a:spcAft>
                <a:spcPts val="0"/>
              </a:spcAft>
              <a:buFont typeface="Arial" pitchFamily="34" charset="0"/>
              <a:buChar char="•"/>
              <a:defRPr/>
            </a:pPr>
            <a:endParaRPr lang="es-MX" sz="500" dirty="0">
              <a:latin typeface="+mj-lt"/>
              <a:cs typeface="Nilland"/>
            </a:endParaRPr>
          </a:p>
          <a:p>
            <a:pPr marL="0" algn="just" eaLnBrk="1" fontAlgn="auto" hangingPunct="1">
              <a:spcAft>
                <a:spcPts val="0"/>
              </a:spcAft>
              <a:defRPr/>
            </a:pPr>
            <a:r>
              <a:rPr lang="es-MX" sz="1200" dirty="0" smtClean="0">
                <a:latin typeface="+mj-lt"/>
                <a:cs typeface="Nilland"/>
              </a:rPr>
              <a:t>Asimismo, gracias a un equipo multidisciplinario apoyado también por el Subprograma de Fortalecimiento a las Procuradurías de la defensa del Menor y la Familiar, nos permitió, de manera eficaz, conocer e identificar, a través de realización de gestiones administrativas y coordinación proactiva con las diferentes Procuradurías </a:t>
            </a:r>
            <a:r>
              <a:rPr lang="es-MX" sz="1200" dirty="0">
                <a:latin typeface="+mj-lt"/>
                <a:cs typeface="Nilland"/>
              </a:rPr>
              <a:t>A</a:t>
            </a:r>
            <a:r>
              <a:rPr lang="es-MX" sz="1200" dirty="0" smtClean="0">
                <a:latin typeface="+mj-lt"/>
                <a:cs typeface="Nilland"/>
              </a:rPr>
              <a:t>uxiliares </a:t>
            </a:r>
            <a:r>
              <a:rPr lang="es-MX" sz="1200" dirty="0">
                <a:latin typeface="+mj-lt"/>
                <a:cs typeface="Nilland"/>
              </a:rPr>
              <a:t>M</a:t>
            </a:r>
            <a:r>
              <a:rPr lang="es-MX" sz="1200" dirty="0" smtClean="0">
                <a:latin typeface="+mj-lt"/>
                <a:cs typeface="Nilland"/>
              </a:rPr>
              <a:t>unicipales, </a:t>
            </a:r>
            <a:r>
              <a:rPr lang="es-MX" sz="1200" dirty="0">
                <a:latin typeface="+mj-lt"/>
                <a:cs typeface="Nilland"/>
              </a:rPr>
              <a:t>R</a:t>
            </a:r>
            <a:r>
              <a:rPr lang="es-MX" sz="1200" dirty="0" smtClean="0">
                <a:latin typeface="+mj-lt"/>
                <a:cs typeface="Nilland"/>
              </a:rPr>
              <a:t>epresentantes de los diferentes Ministerios </a:t>
            </a:r>
            <a:r>
              <a:rPr lang="es-MX" sz="1200" dirty="0">
                <a:latin typeface="+mj-lt"/>
                <a:cs typeface="Nilland"/>
              </a:rPr>
              <a:t>P</a:t>
            </a:r>
            <a:r>
              <a:rPr lang="es-MX" sz="1200" dirty="0" smtClean="0">
                <a:latin typeface="+mj-lt"/>
                <a:cs typeface="Nilland"/>
              </a:rPr>
              <a:t>úblicos especializados, así como de los distintos representantes de los centros asistenciales públicos y privados y/o albergues de niños, niñas y adolescentes, la conformación de expedientes para su tramitación y su seguimiento, de sus diferentes necesidades  de solución jurídico asistenciales de este gran número de niñas, niños y adolescentes en situación de vulnerabilidad, buscando consolidar su  reintegración familiar o bien realizando las acciones necesarias para poder ofrecerles una familia adoptiva, todo lo anterior en conformidad con preservar el interés superior  de la infancia y las formalidades previstas en la Ley 60 sobre el Sistema Estatal de Asistencia Social; la Ley 259 de Adopciones para el Estado de Veracruz; así como también contando con la ventaja legal de soportar las gestiones jurídicas encomendadas por el Sistema DIF Estatal de Veracruz, que nos permite adentrarnos integralmente en los asuntos competentes  de niños y adolescentes que viven en  las diferentes instalaciones de centros asistenciales citados, conforme a  la  </a:t>
            </a:r>
            <a:r>
              <a:rPr lang="es-MX" sz="1200" dirty="0">
                <a:latin typeface="+mj-lt"/>
                <a:cs typeface="Nilland"/>
              </a:rPr>
              <a:t>Ley Número 579 para el funcionamiento y operación de albergues, centros asistenciales y sus similares del Estado de Veracruz de Ignacio de la </a:t>
            </a:r>
            <a:r>
              <a:rPr lang="es-MX" sz="1200" dirty="0" smtClean="0">
                <a:latin typeface="+mj-lt"/>
                <a:cs typeface="Nilland"/>
              </a:rPr>
              <a:t>Llave.</a:t>
            </a:r>
            <a:endParaRPr lang="es-MX" dirty="0" smtClean="0">
              <a:latin typeface="+mj-lt"/>
              <a:cs typeface="Nilland"/>
            </a:endParaRPr>
          </a:p>
        </p:txBody>
      </p:sp>
      <p:sp>
        <p:nvSpPr>
          <p:cNvPr id="6" name="5 CuadroTexto"/>
          <p:cNvSpPr txBox="1">
            <a:spLocks noChangeArrowheads="1"/>
          </p:cNvSpPr>
          <p:nvPr/>
        </p:nvSpPr>
        <p:spPr bwMode="auto">
          <a:xfrm>
            <a:off x="0" y="1717675"/>
            <a:ext cx="3409950" cy="338138"/>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s-MX" sz="1600" b="1" dirty="0" smtClean="0"/>
              <a:t>Introducción.</a:t>
            </a:r>
          </a:p>
        </p:txBody>
      </p:sp>
      <p:sp>
        <p:nvSpPr>
          <p:cNvPr id="7" name="6 Rectángulo"/>
          <p:cNvSpPr/>
          <p:nvPr/>
        </p:nvSpPr>
        <p:spPr>
          <a:xfrm>
            <a:off x="179388" y="1125538"/>
            <a:ext cx="8569325" cy="2873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fontAlgn="auto" hangingPunct="1">
              <a:spcBef>
                <a:spcPts val="0"/>
              </a:spcBef>
              <a:spcAft>
                <a:spcPts val="0"/>
              </a:spcAft>
              <a:defRPr/>
            </a:pPr>
            <a:r>
              <a:rPr lang="es-MX" sz="800" dirty="0">
                <a:solidFill>
                  <a:schemeClr val="tx1"/>
                </a:solidFill>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85720" y="928670"/>
            <a:ext cx="8229600" cy="1428760"/>
          </a:xfrm>
          <a:prstGeom prst="rect">
            <a:avLst/>
          </a:prstGeom>
        </p:spPr>
        <p:txBody>
          <a:bodyPr>
            <a:normAutofit/>
          </a:bodyPr>
          <a:lstStyle>
            <a:lvl1pPr marL="0" indent="0" algn="l"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StoneSansEF-MediumSC"/>
                <a:ea typeface="+mn-ea"/>
                <a:cs typeface="StoneSansEF-MediumSC"/>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s-MX" sz="1600" b="1" dirty="0" smtClean="0">
                <a:solidFill>
                  <a:schemeClr val="tx1"/>
                </a:solidFill>
                <a:latin typeface="+mj-lt"/>
              </a:rPr>
              <a:t>Acciones: </a:t>
            </a:r>
          </a:p>
          <a:p>
            <a:pPr algn="just">
              <a:defRPr/>
            </a:pPr>
            <a:r>
              <a:rPr lang="es-MX" sz="1600" dirty="0" smtClean="0">
                <a:solidFill>
                  <a:schemeClr val="tx1"/>
                </a:solidFill>
                <a:latin typeface="+mj-lt"/>
              </a:rPr>
              <a:t>Se tiene como fecha de entrega del formato que servirá como base de datos para llevar la Estadística Nacional Sobre Maltrato Infantil el día 31 de julio de 2014, y comenzar su difusión e implementación en los 212 Municipios que conforman el Estado de Veracruz.</a:t>
            </a:r>
            <a:endParaRPr lang="es-MX" sz="1600" dirty="0">
              <a:solidFill>
                <a:schemeClr val="tx1"/>
              </a:solidFill>
              <a:latin typeface="+mj-lt"/>
            </a:endParaRPr>
          </a:p>
        </p:txBody>
      </p:sp>
      <p:graphicFrame>
        <p:nvGraphicFramePr>
          <p:cNvPr id="6" name="1 Gráfico"/>
          <p:cNvGraphicFramePr/>
          <p:nvPr/>
        </p:nvGraphicFramePr>
        <p:xfrm>
          <a:off x="142844" y="2571744"/>
          <a:ext cx="4572000" cy="342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2 Gráfico"/>
          <p:cNvGraphicFramePr/>
          <p:nvPr/>
        </p:nvGraphicFramePr>
        <p:xfrm>
          <a:off x="4572000" y="2571744"/>
          <a:ext cx="4572000" cy="33575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179388" y="1744663"/>
          <a:ext cx="8785225" cy="884237"/>
        </p:xfrm>
        <a:graphic>
          <a:graphicData uri="http://schemas.openxmlformats.org/drawingml/2006/table">
            <a:tbl>
              <a:tblPr/>
              <a:tblGrid>
                <a:gridCol w="2267159"/>
                <a:gridCol w="6518066"/>
              </a:tblGrid>
              <a:tr h="884237">
                <a:tc>
                  <a:txBody>
                    <a:bodyPr/>
                    <a:lstStyle/>
                    <a:p>
                      <a:pPr algn="ctr">
                        <a:lnSpc>
                          <a:spcPct val="115000"/>
                        </a:lnSpc>
                        <a:spcAft>
                          <a:spcPts val="0"/>
                        </a:spcAft>
                      </a:pPr>
                      <a:r>
                        <a:rPr lang="es-MX" sz="2900" b="1" dirty="0" smtClean="0">
                          <a:solidFill>
                            <a:schemeClr val="bg1"/>
                          </a:solidFill>
                          <a:latin typeface="Calibri"/>
                          <a:ea typeface="Calibri"/>
                          <a:cs typeface="Times New Roman"/>
                        </a:rPr>
                        <a:t>6</a:t>
                      </a:r>
                      <a:endParaRPr lang="es-MX" sz="2900" b="1" dirty="0">
                        <a:solidFill>
                          <a:schemeClr val="bg1"/>
                        </a:solidFill>
                        <a:latin typeface="Calibri"/>
                        <a:ea typeface="Calibri"/>
                        <a:cs typeface="Times New Roman"/>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100" b="1" kern="1200" dirty="0" smtClean="0">
                          <a:solidFill>
                            <a:schemeClr val="bg1"/>
                          </a:solidFill>
                          <a:latin typeface="StoneSansEF-MediumSC" pitchFamily="50" charset="0"/>
                          <a:ea typeface="Times New Roman"/>
                          <a:cs typeface="Calibri"/>
                        </a:rPr>
                        <a:t>RESULTADOS EJERCICIO</a:t>
                      </a:r>
                      <a:r>
                        <a:rPr lang="es-MX" sz="1100" b="1" kern="1200" baseline="0" dirty="0" smtClean="0">
                          <a:solidFill>
                            <a:schemeClr val="bg1"/>
                          </a:solidFill>
                          <a:latin typeface="StoneSansEF-MediumSC" pitchFamily="50" charset="0"/>
                          <a:ea typeface="Times New Roman"/>
                          <a:cs typeface="Calibri"/>
                        </a:rPr>
                        <a:t> 2012</a:t>
                      </a:r>
                      <a:endParaRPr lang="es-MX" sz="1100" b="0" dirty="0" smtClean="0">
                        <a:latin typeface="StoneSansEF-MediumSC" pitchFamily="50" charset="0"/>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graphicFrame>
        <p:nvGraphicFramePr>
          <p:cNvPr id="9" name="Gráfico 8"/>
          <p:cNvGraphicFramePr>
            <a:graphicFrameLocks/>
          </p:cNvGraphicFramePr>
          <p:nvPr/>
        </p:nvGraphicFramePr>
        <p:xfrm>
          <a:off x="755576" y="2924944"/>
          <a:ext cx="7560469" cy="37076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179388" y="1744663"/>
          <a:ext cx="8785225" cy="884237"/>
        </p:xfrm>
        <a:graphic>
          <a:graphicData uri="http://schemas.openxmlformats.org/drawingml/2006/table">
            <a:tbl>
              <a:tblPr/>
              <a:tblGrid>
                <a:gridCol w="2267159"/>
                <a:gridCol w="6518066"/>
              </a:tblGrid>
              <a:tr h="884237">
                <a:tc>
                  <a:txBody>
                    <a:bodyPr/>
                    <a:lstStyle/>
                    <a:p>
                      <a:pPr algn="ctr">
                        <a:lnSpc>
                          <a:spcPct val="115000"/>
                        </a:lnSpc>
                        <a:spcAft>
                          <a:spcPts val="0"/>
                        </a:spcAft>
                      </a:pPr>
                      <a:r>
                        <a:rPr lang="es-MX" sz="2900" b="1" dirty="0" smtClean="0">
                          <a:solidFill>
                            <a:schemeClr val="bg1"/>
                          </a:solidFill>
                          <a:latin typeface="Calibri"/>
                          <a:ea typeface="Calibri"/>
                          <a:cs typeface="Times New Roman"/>
                        </a:rPr>
                        <a:t>6</a:t>
                      </a:r>
                      <a:endParaRPr lang="es-MX" sz="2900" b="1" dirty="0">
                        <a:solidFill>
                          <a:schemeClr val="bg1"/>
                        </a:solidFill>
                        <a:latin typeface="Calibri"/>
                        <a:ea typeface="Calibri"/>
                        <a:cs typeface="Times New Roman"/>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100" b="1" kern="1200" dirty="0" smtClean="0">
                          <a:solidFill>
                            <a:schemeClr val="bg1"/>
                          </a:solidFill>
                          <a:latin typeface="StoneSansEF-MediumSC" pitchFamily="50" charset="0"/>
                          <a:ea typeface="Times New Roman"/>
                          <a:cs typeface="Calibri"/>
                        </a:rPr>
                        <a:t>RESULTADOS EJERCICIO 2013</a:t>
                      </a:r>
                      <a:endParaRPr lang="es-MX" sz="1100" b="0" dirty="0" smtClean="0">
                        <a:latin typeface="StoneSansEF-MediumSC" pitchFamily="50" charset="0"/>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graphicFrame>
        <p:nvGraphicFramePr>
          <p:cNvPr id="64523" name="Gráfico 6"/>
          <p:cNvGraphicFramePr>
            <a:graphicFrameLocks/>
          </p:cNvGraphicFramePr>
          <p:nvPr/>
        </p:nvGraphicFramePr>
        <p:xfrm>
          <a:off x="417513" y="3017838"/>
          <a:ext cx="8050212" cy="3756025"/>
        </p:xfrm>
        <a:graphic>
          <a:graphicData uri="http://schemas.openxmlformats.org/presentationml/2006/ole">
            <p:oleObj spid="_x0000_s64523" name="Gráfico" r:id="rId4" imgW="8059610" imgH="3761558" progId="Excel.Sheet.8">
              <p:embed/>
            </p:oleObj>
          </a:graphicData>
        </a:graphic>
      </p:graphicFrame>
    </p:spTree>
  </p:cSld>
  <p:clrMapOvr>
    <a:masterClrMapping/>
  </p:clrMapOvr>
  <p:transition spd="med">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179388" y="1744663"/>
          <a:ext cx="8785225" cy="884237"/>
        </p:xfrm>
        <a:graphic>
          <a:graphicData uri="http://schemas.openxmlformats.org/drawingml/2006/table">
            <a:tbl>
              <a:tblPr/>
              <a:tblGrid>
                <a:gridCol w="2267159"/>
                <a:gridCol w="6518066"/>
              </a:tblGrid>
              <a:tr h="884237">
                <a:tc>
                  <a:txBody>
                    <a:bodyPr/>
                    <a:lstStyle/>
                    <a:p>
                      <a:pPr algn="ctr">
                        <a:lnSpc>
                          <a:spcPct val="115000"/>
                        </a:lnSpc>
                        <a:spcAft>
                          <a:spcPts val="0"/>
                        </a:spcAft>
                      </a:pPr>
                      <a:r>
                        <a:rPr lang="es-MX" sz="2900" b="1" dirty="0" smtClean="0">
                          <a:solidFill>
                            <a:schemeClr val="bg1"/>
                          </a:solidFill>
                          <a:latin typeface="Calibri"/>
                          <a:ea typeface="Calibri"/>
                          <a:cs typeface="Times New Roman"/>
                        </a:rPr>
                        <a:t>6</a:t>
                      </a:r>
                      <a:endParaRPr lang="es-MX" sz="2900" b="1" dirty="0">
                        <a:solidFill>
                          <a:schemeClr val="bg1"/>
                        </a:solidFill>
                        <a:latin typeface="Calibri"/>
                        <a:ea typeface="Calibri"/>
                        <a:cs typeface="Times New Roman"/>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100" b="1" kern="1200" dirty="0" smtClean="0">
                          <a:solidFill>
                            <a:schemeClr val="bg1"/>
                          </a:solidFill>
                          <a:latin typeface="StoneSansEF-MediumSC" pitchFamily="50" charset="0"/>
                          <a:ea typeface="Times New Roman"/>
                          <a:cs typeface="Calibri"/>
                        </a:rPr>
                        <a:t>RESULTADOS MAYO-05 DICIEMBRE</a:t>
                      </a:r>
                      <a:r>
                        <a:rPr lang="es-MX" sz="1100" b="1" kern="1200" baseline="0" dirty="0" smtClean="0">
                          <a:solidFill>
                            <a:schemeClr val="bg1"/>
                          </a:solidFill>
                          <a:latin typeface="StoneSansEF-MediumSC" pitchFamily="50" charset="0"/>
                          <a:ea typeface="Times New Roman"/>
                          <a:cs typeface="Calibri"/>
                        </a:rPr>
                        <a:t> 2014</a:t>
                      </a:r>
                      <a:endParaRPr lang="es-MX" sz="1100" b="0" dirty="0" smtClean="0">
                        <a:latin typeface="StoneSansEF-MediumSC" pitchFamily="50" charset="0"/>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graphicFrame>
        <p:nvGraphicFramePr>
          <p:cNvPr id="66571" name="Gráfico 7"/>
          <p:cNvGraphicFramePr>
            <a:graphicFrameLocks/>
          </p:cNvGraphicFramePr>
          <p:nvPr/>
        </p:nvGraphicFramePr>
        <p:xfrm>
          <a:off x="647700" y="2873375"/>
          <a:ext cx="8072438" cy="3803650"/>
        </p:xfrm>
        <a:graphic>
          <a:graphicData uri="http://schemas.openxmlformats.org/presentationml/2006/ole">
            <p:oleObj spid="_x0000_s66571" name="Worksheet" r:id="rId4" imgW="5810256" imgH="2600319" progId="Excel.Sheet.8">
              <p:embed/>
            </p:oleObj>
          </a:graphicData>
        </a:graphic>
      </p:graphicFrame>
    </p:spTree>
  </p:cSld>
  <p:clrMapOvr>
    <a:masterClrMapping/>
  </p:clrMapOvr>
  <p:transition spd="med">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179388" y="1744663"/>
          <a:ext cx="8785225" cy="884237"/>
        </p:xfrm>
        <a:graphic>
          <a:graphicData uri="http://schemas.openxmlformats.org/drawingml/2006/table">
            <a:tbl>
              <a:tblPr/>
              <a:tblGrid>
                <a:gridCol w="2267159"/>
                <a:gridCol w="6518066"/>
              </a:tblGrid>
              <a:tr h="884237">
                <a:tc>
                  <a:txBody>
                    <a:bodyPr/>
                    <a:lstStyle/>
                    <a:p>
                      <a:pPr algn="ctr">
                        <a:lnSpc>
                          <a:spcPct val="115000"/>
                        </a:lnSpc>
                        <a:spcAft>
                          <a:spcPts val="0"/>
                        </a:spcAft>
                      </a:pPr>
                      <a:r>
                        <a:rPr lang="es-MX" sz="2900" b="1" dirty="0" smtClean="0">
                          <a:solidFill>
                            <a:schemeClr val="bg1"/>
                          </a:solidFill>
                          <a:latin typeface="Calibri"/>
                          <a:ea typeface="Calibri"/>
                          <a:cs typeface="Times New Roman"/>
                        </a:rPr>
                        <a:t>7</a:t>
                      </a:r>
                      <a:endParaRPr lang="es-MX" sz="2900" b="1" dirty="0">
                        <a:solidFill>
                          <a:schemeClr val="bg1"/>
                        </a:solidFill>
                        <a:latin typeface="Calibri"/>
                        <a:ea typeface="Calibri"/>
                        <a:cs typeface="Times New Roman"/>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100" b="1" kern="1200" dirty="0" smtClean="0">
                          <a:solidFill>
                            <a:schemeClr val="bg1"/>
                          </a:solidFill>
                          <a:latin typeface="StoneSansEF-MediumSC" pitchFamily="50" charset="0"/>
                          <a:ea typeface="Times New Roman"/>
                          <a:cs typeface="Calibri"/>
                        </a:rPr>
                        <a:t>Implementación de acciones encaminadas a La</a:t>
                      </a:r>
                      <a:r>
                        <a:rPr lang="es-MX" sz="1100" b="1" kern="1200" baseline="0" dirty="0" smtClean="0">
                          <a:solidFill>
                            <a:schemeClr val="bg1"/>
                          </a:solidFill>
                          <a:latin typeface="StoneSansEF-MediumSC" pitchFamily="50" charset="0"/>
                          <a:ea typeface="Times New Roman"/>
                          <a:cs typeface="Calibri"/>
                        </a:rPr>
                        <a:t> capacitación de centros asistenciales en materia de protección civil y salud.</a:t>
                      </a:r>
                      <a:endParaRPr lang="es-MX" sz="1100" b="0" dirty="0" smtClean="0">
                        <a:latin typeface="StoneSansEF-MediumSC" pitchFamily="50" charset="0"/>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
        <p:nvSpPr>
          <p:cNvPr id="7" name="2 Marcador de contenido"/>
          <p:cNvSpPr txBox="1">
            <a:spLocks/>
          </p:cNvSpPr>
          <p:nvPr/>
        </p:nvSpPr>
        <p:spPr>
          <a:xfrm>
            <a:off x="457200" y="3140075"/>
            <a:ext cx="8229600" cy="2665413"/>
          </a:xfrm>
          <a:prstGeom prst="rect">
            <a:avLst/>
          </a:prstGeom>
        </p:spPr>
        <p:txBody>
          <a:bodyPr/>
          <a:lstStyle>
            <a:lvl1pPr marL="0" indent="0" algn="l"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StoneSansEF-MediumSC"/>
                <a:ea typeface="+mn-ea"/>
                <a:cs typeface="StoneSansEF-MediumSC"/>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s-MX" sz="1600" b="1" dirty="0" smtClean="0">
                <a:solidFill>
                  <a:schemeClr val="tx1"/>
                </a:solidFill>
                <a:latin typeface="+mj-lt"/>
              </a:rPr>
              <a:t>Objetivos: </a:t>
            </a:r>
          </a:p>
          <a:p>
            <a:pPr algn="just">
              <a:defRPr/>
            </a:pPr>
            <a:r>
              <a:rPr lang="es-MX" sz="1600" dirty="0" smtClean="0">
                <a:solidFill>
                  <a:schemeClr val="tx1"/>
                </a:solidFill>
                <a:latin typeface="+mj-lt"/>
              </a:rPr>
              <a:t>Capacitar a los encargados de los albergues y centros asistenciales del  estado, para brindar la información adecuada conforme a las normas oficiales mexicanas y lineamientos legales, para su funcionamiento y correcta operación en cada uno de dichos espacios, favoreciendo su desarrollo integral a través de los Sistemas Estatales para el Desarrollo Integral de la Familia.</a:t>
            </a:r>
          </a:p>
          <a:p>
            <a:pPr algn="just">
              <a:defRPr/>
            </a:pPr>
            <a:endParaRPr lang="es-MX" sz="1600" dirty="0" smtClean="0">
              <a:solidFill>
                <a:schemeClr val="tx1"/>
              </a:solidFill>
              <a:latin typeface="+mj-lt"/>
            </a:endParaRPr>
          </a:p>
          <a:p>
            <a:pPr algn="just">
              <a:defRPr/>
            </a:pPr>
            <a:r>
              <a:rPr lang="es-MX" sz="1600" dirty="0" smtClean="0">
                <a:solidFill>
                  <a:schemeClr val="tx1"/>
                </a:solidFill>
                <a:latin typeface="+mj-lt"/>
              </a:rPr>
              <a:t>Implementar el seguimiento del cuadernillo, presentación de servicios de asistencia social para niños, niñas y adolescentes en situación de riesgo y vulnerabilidad, en coordinación con los Sistemas Estatales DIF a través de las Procuradurías de la Defensa del Menor y la Familia.</a:t>
            </a:r>
          </a:p>
          <a:p>
            <a:pPr algn="just">
              <a:defRPr/>
            </a:pPr>
            <a:endParaRPr lang="es-MX" sz="1600" dirty="0" smtClean="0">
              <a:solidFill>
                <a:schemeClr val="tx1"/>
              </a:solidFill>
              <a:latin typeface="+mj-lt"/>
            </a:endParaRPr>
          </a:p>
        </p:txBody>
      </p:sp>
    </p:spTree>
  </p:cSld>
  <p:clrMapOvr>
    <a:masterClrMapping/>
  </p:clrMapOvr>
  <p:transition spd="med">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graphicFrame>
        <p:nvGraphicFramePr>
          <p:cNvPr id="5" name="4 Tabla"/>
          <p:cNvGraphicFramePr>
            <a:graphicFrameLocks noGrp="1"/>
          </p:cNvGraphicFramePr>
          <p:nvPr/>
        </p:nvGraphicFramePr>
        <p:xfrm>
          <a:off x="179388" y="1744663"/>
          <a:ext cx="8785225" cy="884237"/>
        </p:xfrm>
        <a:graphic>
          <a:graphicData uri="http://schemas.openxmlformats.org/drawingml/2006/table">
            <a:tbl>
              <a:tblPr/>
              <a:tblGrid>
                <a:gridCol w="2267159"/>
                <a:gridCol w="6518066"/>
              </a:tblGrid>
              <a:tr h="884237">
                <a:tc>
                  <a:txBody>
                    <a:bodyPr/>
                    <a:lstStyle/>
                    <a:p>
                      <a:pPr algn="ctr">
                        <a:lnSpc>
                          <a:spcPct val="115000"/>
                        </a:lnSpc>
                        <a:spcAft>
                          <a:spcPts val="0"/>
                        </a:spcAft>
                      </a:pPr>
                      <a:r>
                        <a:rPr lang="es-MX" sz="2900" b="1" dirty="0" smtClean="0">
                          <a:solidFill>
                            <a:schemeClr val="bg1"/>
                          </a:solidFill>
                          <a:latin typeface="Calibri"/>
                          <a:ea typeface="Calibri"/>
                          <a:cs typeface="Times New Roman"/>
                        </a:rPr>
                        <a:t>7</a:t>
                      </a:r>
                      <a:endParaRPr lang="es-MX" sz="2900" b="1" dirty="0">
                        <a:solidFill>
                          <a:schemeClr val="bg1"/>
                        </a:solidFill>
                        <a:latin typeface="Calibri"/>
                        <a:ea typeface="Calibri"/>
                        <a:cs typeface="Times New Roman"/>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100" b="1" kern="1200" dirty="0" smtClean="0">
                          <a:solidFill>
                            <a:schemeClr val="bg1"/>
                          </a:solidFill>
                          <a:latin typeface="StoneSansEF-MediumSC" pitchFamily="50" charset="0"/>
                          <a:ea typeface="Times New Roman"/>
                          <a:cs typeface="Calibri"/>
                        </a:rPr>
                        <a:t>Implementación de acciones encaminadas a la asesoría jurídica en materia familiar, atención y prevención de maltrato infantil y violencia familiar</a:t>
                      </a:r>
                      <a:endParaRPr lang="es-MX" sz="1100" b="0" dirty="0" smtClean="0">
                        <a:latin typeface="StoneSansEF-MediumSC" pitchFamily="50" charset="0"/>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
        <p:nvSpPr>
          <p:cNvPr id="8" name="2 Marcador de contenido"/>
          <p:cNvSpPr txBox="1">
            <a:spLocks/>
          </p:cNvSpPr>
          <p:nvPr/>
        </p:nvSpPr>
        <p:spPr>
          <a:xfrm>
            <a:off x="285720" y="3357562"/>
            <a:ext cx="8229600" cy="2016125"/>
          </a:xfrm>
          <a:prstGeom prst="rect">
            <a:avLst/>
          </a:prstGeom>
        </p:spPr>
        <p:txBody>
          <a:bodyPr>
            <a:normAutofit fontScale="92500" lnSpcReduction="20000"/>
          </a:bodyPr>
          <a:lstStyle>
            <a:lvl1pPr marL="0" indent="0" algn="l"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StoneSansEF-MediumSC"/>
                <a:ea typeface="+mn-ea"/>
                <a:cs typeface="StoneSansEF-MediumSC"/>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s-MX" sz="1600" b="1" dirty="0" smtClean="0">
                <a:solidFill>
                  <a:schemeClr val="tx1"/>
                </a:solidFill>
                <a:latin typeface="+mj-lt"/>
              </a:rPr>
              <a:t>Acciones:</a:t>
            </a:r>
          </a:p>
          <a:p>
            <a:pPr algn="just">
              <a:defRPr/>
            </a:pPr>
            <a:endParaRPr lang="es-MX" sz="400" dirty="0">
              <a:solidFill>
                <a:schemeClr val="tx1"/>
              </a:solidFill>
              <a:latin typeface="+mj-lt"/>
            </a:endParaRPr>
          </a:p>
          <a:p>
            <a:pPr algn="just">
              <a:buFont typeface="Arial" panose="020B0604020202020204" pitchFamily="34" charset="0"/>
              <a:buChar char="•"/>
              <a:defRPr/>
            </a:pPr>
            <a:r>
              <a:rPr lang="es-MX" sz="1600" dirty="0" smtClean="0">
                <a:solidFill>
                  <a:schemeClr val="tx1"/>
                </a:solidFill>
                <a:latin typeface="+mj-lt"/>
              </a:rPr>
              <a:t> Acercamiento con las casas asistenciales, albergues y lugares que tienen a niñas y niños bajo cuidado y protección en toda la entidad para certificar el pleno desarrollo de los menores”. </a:t>
            </a:r>
          </a:p>
          <a:p>
            <a:pPr algn="just">
              <a:buFont typeface="Arial" panose="020B0604020202020204" pitchFamily="34" charset="0"/>
              <a:buChar char="•"/>
              <a:defRPr/>
            </a:pPr>
            <a:endParaRPr lang="es-MX" sz="1600" dirty="0" smtClean="0">
              <a:solidFill>
                <a:schemeClr val="tx1"/>
              </a:solidFill>
              <a:latin typeface="+mj-lt"/>
            </a:endParaRPr>
          </a:p>
          <a:p>
            <a:pPr algn="just">
              <a:buFont typeface="Arial" panose="020B0604020202020204" pitchFamily="34" charset="0"/>
              <a:buChar char="•"/>
              <a:defRPr/>
            </a:pPr>
            <a:r>
              <a:rPr lang="es-MX" sz="1600" dirty="0" smtClean="0">
                <a:solidFill>
                  <a:schemeClr val="tx1"/>
                </a:solidFill>
                <a:latin typeface="+mj-lt"/>
              </a:rPr>
              <a:t> Llevar el seguimiento y supervisión continua para verificar la atención, </a:t>
            </a:r>
            <a:r>
              <a:rPr lang="es-MX" sz="1600" dirty="0" err="1" smtClean="0">
                <a:solidFill>
                  <a:schemeClr val="tx1"/>
                </a:solidFill>
                <a:latin typeface="+mj-lt"/>
              </a:rPr>
              <a:t>asi</a:t>
            </a:r>
            <a:r>
              <a:rPr lang="es-MX" sz="1600" dirty="0" smtClean="0">
                <a:solidFill>
                  <a:schemeClr val="tx1"/>
                </a:solidFill>
                <a:latin typeface="+mj-lt"/>
              </a:rPr>
              <a:t> como las condiciones sanitarias y de seguridad de las instalaciones, esto en coordinación con las secretarías de Protección Civil y Salud.</a:t>
            </a:r>
          </a:p>
          <a:p>
            <a:pPr algn="just">
              <a:buFont typeface="Arial" panose="020B0604020202020204" pitchFamily="34" charset="0"/>
              <a:buChar char="•"/>
              <a:defRPr/>
            </a:pPr>
            <a:endParaRPr lang="es-MX" sz="400" dirty="0" smtClean="0">
              <a:solidFill>
                <a:schemeClr val="tx1"/>
              </a:solidFill>
              <a:latin typeface="+mj-lt"/>
            </a:endParaRPr>
          </a:p>
          <a:p>
            <a:pPr algn="just">
              <a:buFont typeface="Arial" panose="020B0604020202020204" pitchFamily="34" charset="0"/>
              <a:buChar char="•"/>
              <a:defRPr/>
            </a:pPr>
            <a:r>
              <a:rPr lang="es-MX" sz="1600" dirty="0" smtClean="0">
                <a:solidFill>
                  <a:schemeClr val="tx1"/>
                </a:solidFill>
                <a:latin typeface="+mj-lt"/>
              </a:rPr>
              <a:t>Mesas de trabajo para comentarios, análisis y aclaración de dudas.</a:t>
            </a:r>
            <a:endParaRPr lang="es-MX" sz="1600" dirty="0">
              <a:solidFill>
                <a:schemeClr val="tx1"/>
              </a:solidFill>
              <a:latin typeface="+mj-lt"/>
            </a:endParaRPr>
          </a:p>
        </p:txBody>
      </p:sp>
      <p:sp>
        <p:nvSpPr>
          <p:cNvPr id="9" name="2 Marcador de contenido"/>
          <p:cNvSpPr txBox="1">
            <a:spLocks/>
          </p:cNvSpPr>
          <p:nvPr/>
        </p:nvSpPr>
        <p:spPr>
          <a:xfrm>
            <a:off x="285720" y="5286388"/>
            <a:ext cx="8229600" cy="500066"/>
          </a:xfrm>
          <a:prstGeom prst="rect">
            <a:avLst/>
          </a:prstGeom>
        </p:spPr>
        <p:txBody>
          <a:bodyPr/>
          <a:lstStyle>
            <a:lvl1pPr marL="0" indent="0" algn="l"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StoneSansEF-MediumSC"/>
                <a:ea typeface="+mn-ea"/>
                <a:cs typeface="StoneSansEF-MediumSC"/>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buChar char="•"/>
              <a:defRPr/>
            </a:pPr>
            <a:r>
              <a:rPr lang="es-MX" sz="1600" dirty="0" smtClean="0">
                <a:solidFill>
                  <a:schemeClr val="tx1"/>
                </a:solidFill>
                <a:latin typeface="+mj-lt"/>
              </a:rPr>
              <a:t>Difusión del Sistema, en los Municipios durante la primera Mesa de Trabajo.</a:t>
            </a:r>
          </a:p>
        </p:txBody>
      </p:sp>
    </p:spTree>
  </p:cSld>
  <p:clrMapOvr>
    <a:masterClrMapping/>
  </p:clrMapOvr>
  <p:transition spd="med">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
        <p:nvSpPr>
          <p:cNvPr id="7" name="6 CuadroTexto"/>
          <p:cNvSpPr txBox="1"/>
          <p:nvPr/>
        </p:nvSpPr>
        <p:spPr>
          <a:xfrm>
            <a:off x="785786" y="6000768"/>
            <a:ext cx="7675216" cy="338554"/>
          </a:xfrm>
          <a:prstGeom prst="rect">
            <a:avLst/>
          </a:prstGeom>
          <a:noFill/>
        </p:spPr>
        <p:txBody>
          <a:bodyPr wrap="square" rtlCol="0">
            <a:spAutoFit/>
          </a:bodyPr>
          <a:lstStyle/>
          <a:p>
            <a:pPr algn="just"/>
            <a:r>
              <a:rPr lang="es-MX" sz="1600" dirty="0" smtClean="0">
                <a:latin typeface="+mn-lt"/>
                <a:cs typeface="Simplified Arabic Fixed" pitchFamily="49" charset="-78"/>
              </a:rPr>
              <a:t>El día 9 de Diciembre se llevo a cabo la capacitación en materia de Protección Civil y Salud.</a:t>
            </a:r>
            <a:endParaRPr lang="es-MX" sz="1600" dirty="0">
              <a:latin typeface="+mn-lt"/>
              <a:cs typeface="Simplified Arabic Fixed" pitchFamily="49" charset="-78"/>
            </a:endParaRPr>
          </a:p>
        </p:txBody>
      </p:sp>
      <p:pic>
        <p:nvPicPr>
          <p:cNvPr id="8" name="7 Imagen" descr="C:\Documents and Settings\antonio2\My Documents\Downloads\wA1UlWop.jpg"/>
          <p:cNvPicPr/>
          <p:nvPr/>
        </p:nvPicPr>
        <p:blipFill>
          <a:blip r:embed="rId2" cstate="print"/>
          <a:srcRect/>
          <a:stretch>
            <a:fillRect/>
          </a:stretch>
        </p:blipFill>
        <p:spPr bwMode="auto">
          <a:xfrm>
            <a:off x="642910" y="1714488"/>
            <a:ext cx="2857520" cy="2071702"/>
          </a:xfrm>
          <a:prstGeom prst="rect">
            <a:avLst/>
          </a:prstGeom>
          <a:noFill/>
          <a:ln w="9525">
            <a:noFill/>
            <a:miter lim="800000"/>
            <a:headEnd/>
            <a:tailEnd/>
          </a:ln>
        </p:spPr>
      </p:pic>
      <p:pic>
        <p:nvPicPr>
          <p:cNvPr id="9" name="8 Imagen" descr="C:\Documents and Settings\antonio2\My Documents\Downloads\MMM_3498.JPG"/>
          <p:cNvPicPr/>
          <p:nvPr/>
        </p:nvPicPr>
        <p:blipFill>
          <a:blip r:embed="rId3" cstate="print"/>
          <a:srcRect/>
          <a:stretch>
            <a:fillRect/>
          </a:stretch>
        </p:blipFill>
        <p:spPr bwMode="auto">
          <a:xfrm>
            <a:off x="642910" y="3929066"/>
            <a:ext cx="2857520" cy="1785950"/>
          </a:xfrm>
          <a:prstGeom prst="rect">
            <a:avLst/>
          </a:prstGeom>
          <a:noFill/>
          <a:ln w="9525">
            <a:noFill/>
            <a:miter lim="800000"/>
            <a:headEnd/>
            <a:tailEnd/>
          </a:ln>
        </p:spPr>
      </p:pic>
      <p:pic>
        <p:nvPicPr>
          <p:cNvPr id="10" name="9 Imagen" descr="C:\Documents and Settings\antonio2\My Documents\Downloads\Jad4in68.jpg"/>
          <p:cNvPicPr/>
          <p:nvPr/>
        </p:nvPicPr>
        <p:blipFill>
          <a:blip r:embed="rId4" cstate="print"/>
          <a:srcRect/>
          <a:stretch>
            <a:fillRect/>
          </a:stretch>
        </p:blipFill>
        <p:spPr bwMode="auto">
          <a:xfrm>
            <a:off x="4286248" y="2357430"/>
            <a:ext cx="3571900"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2124075" y="1052513"/>
            <a:ext cx="6551613"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
        <p:nvSpPr>
          <p:cNvPr id="150530" name="AutoShape 2" descr="Descargar MUEVETEESP.png (4.7 M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 name="5 Imagen" descr="C:\Documents and Settings\antonio2\My Documents\Downloads\IMG_20141209_101509.jpg"/>
          <p:cNvPicPr/>
          <p:nvPr/>
        </p:nvPicPr>
        <p:blipFill>
          <a:blip r:embed="rId2" cstate="print"/>
          <a:srcRect/>
          <a:stretch>
            <a:fillRect/>
          </a:stretch>
        </p:blipFill>
        <p:spPr bwMode="auto">
          <a:xfrm rot="10800000">
            <a:off x="1000100" y="1785926"/>
            <a:ext cx="3214710" cy="2286016"/>
          </a:xfrm>
          <a:prstGeom prst="rect">
            <a:avLst/>
          </a:prstGeom>
          <a:noFill/>
          <a:ln w="9525">
            <a:noFill/>
            <a:miter lim="800000"/>
            <a:headEnd/>
            <a:tailEnd/>
          </a:ln>
        </p:spPr>
      </p:pic>
      <p:pic>
        <p:nvPicPr>
          <p:cNvPr id="7" name="6 Imagen" descr="C:\Documents and Settings\antonio2\My Documents\Downloads\544Z1_lr.jpg"/>
          <p:cNvPicPr/>
          <p:nvPr/>
        </p:nvPicPr>
        <p:blipFill>
          <a:blip r:embed="rId3" cstate="print"/>
          <a:srcRect/>
          <a:stretch>
            <a:fillRect/>
          </a:stretch>
        </p:blipFill>
        <p:spPr bwMode="auto">
          <a:xfrm>
            <a:off x="4929190" y="1928802"/>
            <a:ext cx="3071834" cy="4000528"/>
          </a:xfrm>
          <a:prstGeom prst="rect">
            <a:avLst/>
          </a:prstGeom>
          <a:noFill/>
          <a:ln w="9525">
            <a:noFill/>
            <a:miter lim="800000"/>
            <a:headEnd/>
            <a:tailEnd/>
          </a:ln>
        </p:spPr>
      </p:pic>
      <p:pic>
        <p:nvPicPr>
          <p:cNvPr id="8" name="7 Imagen" descr="C:\Documents and Settings\antonio2\Desktop\Protecc .jpg"/>
          <p:cNvPicPr/>
          <p:nvPr/>
        </p:nvPicPr>
        <p:blipFill>
          <a:blip r:embed="rId4" cstate="print"/>
          <a:srcRect l="21875" t="9375" r="25781" b="27083"/>
          <a:stretch>
            <a:fillRect/>
          </a:stretch>
        </p:blipFill>
        <p:spPr bwMode="auto">
          <a:xfrm>
            <a:off x="1071538" y="4214818"/>
            <a:ext cx="3214710" cy="21431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0 CuadroTexto"/>
          <p:cNvSpPr txBox="1">
            <a:spLocks noChangeArrowheads="1"/>
          </p:cNvSpPr>
          <p:nvPr/>
        </p:nvSpPr>
        <p:spPr bwMode="auto">
          <a:xfrm>
            <a:off x="323850" y="2133600"/>
            <a:ext cx="8426450" cy="5924550"/>
          </a:xfrm>
          <a:prstGeom prst="rect">
            <a:avLst/>
          </a:prstGeom>
          <a:noFill/>
          <a:ln w="9525">
            <a:noFill/>
            <a:miter lim="800000"/>
            <a:headEnd/>
            <a:tailEnd/>
          </a:ln>
        </p:spPr>
        <p:txBody>
          <a:bodyPr>
            <a:spAutoFit/>
          </a:bodyPr>
          <a:lstStyle/>
          <a:p>
            <a:pPr algn="just" eaLnBrk="1" fontAlgn="auto" hangingPunct="1">
              <a:spcBef>
                <a:spcPts val="0"/>
              </a:spcBef>
              <a:spcAft>
                <a:spcPts val="0"/>
              </a:spcAft>
              <a:defRPr/>
            </a:pPr>
            <a:endParaRPr lang="es-MX" sz="1200" b="1"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200" dirty="0">
              <a:solidFill>
                <a:schemeClr val="tx1">
                  <a:lumMod val="95000"/>
                  <a:lumOff val="5000"/>
                </a:schemeClr>
              </a:solidFill>
              <a:latin typeface="+mj-lt"/>
              <a:cs typeface="Arial" pitchFamily="34" charset="0"/>
            </a:endParaRPr>
          </a:p>
          <a:p>
            <a:pPr algn="just">
              <a:buFont typeface="Arial" pitchFamily="34" charset="0"/>
              <a:buChar char="•"/>
              <a:defRPr/>
            </a:pPr>
            <a:r>
              <a:rPr lang="es-MX" sz="1200" dirty="0" smtClean="0">
                <a:solidFill>
                  <a:schemeClr val="tx1">
                    <a:lumMod val="95000"/>
                    <a:lumOff val="5000"/>
                  </a:schemeClr>
                </a:solidFill>
              </a:rPr>
              <a:t>En </a:t>
            </a:r>
            <a:r>
              <a:rPr lang="es-MX" sz="1200" dirty="0">
                <a:solidFill>
                  <a:schemeClr val="tx1">
                    <a:lumMod val="95000"/>
                    <a:lumOff val="5000"/>
                  </a:schemeClr>
                </a:solidFill>
              </a:rPr>
              <a:t>los resultados finales del trimestre del Subprograma de Fortalecimiento a las Procuradurías de la Defensa del Menor y la Familia</a:t>
            </a:r>
            <a:r>
              <a:rPr lang="es-MX" sz="1200" b="1" dirty="0">
                <a:solidFill>
                  <a:schemeClr val="tx1">
                    <a:lumMod val="95000"/>
                    <a:lumOff val="5000"/>
                  </a:schemeClr>
                </a:solidFill>
              </a:rPr>
              <a:t> (SIRIECAVER 2013) </a:t>
            </a:r>
            <a:r>
              <a:rPr lang="es-MX" sz="1200" dirty="0">
                <a:solidFill>
                  <a:schemeClr val="tx1">
                    <a:lumMod val="95000"/>
                    <a:lumOff val="5000"/>
                  </a:schemeClr>
                </a:solidFill>
              </a:rPr>
              <a:t>se detectan  </a:t>
            </a:r>
            <a:r>
              <a:rPr lang="es-MX" sz="1200" b="1" dirty="0">
                <a:solidFill>
                  <a:schemeClr val="tx1">
                    <a:lumMod val="95000"/>
                    <a:lumOff val="5000"/>
                  </a:schemeClr>
                </a:solidFill>
              </a:rPr>
              <a:t>33</a:t>
            </a:r>
            <a:r>
              <a:rPr lang="es-MX" sz="1200" dirty="0">
                <a:solidFill>
                  <a:schemeClr val="tx1">
                    <a:lumMod val="95000"/>
                    <a:lumOff val="5000"/>
                  </a:schemeClr>
                </a:solidFill>
              </a:rPr>
              <a:t> Albergues y/o Centros Asistenciales, siendo </a:t>
            </a:r>
            <a:r>
              <a:rPr lang="es-MX" sz="1200" b="1" dirty="0">
                <a:solidFill>
                  <a:schemeClr val="tx1">
                    <a:lumMod val="95000"/>
                    <a:lumOff val="5000"/>
                  </a:schemeClr>
                </a:solidFill>
              </a:rPr>
              <a:t>20</a:t>
            </a:r>
            <a:r>
              <a:rPr lang="es-MX" sz="1200" dirty="0">
                <a:solidFill>
                  <a:schemeClr val="tx1">
                    <a:lumMod val="95000"/>
                    <a:lumOff val="5000"/>
                  </a:schemeClr>
                </a:solidFill>
              </a:rPr>
              <a:t> son de origen privado y </a:t>
            </a:r>
            <a:r>
              <a:rPr lang="es-MX" sz="1200" b="1" dirty="0">
                <a:solidFill>
                  <a:schemeClr val="tx1">
                    <a:lumMod val="95000"/>
                    <a:lumOff val="5000"/>
                  </a:schemeClr>
                </a:solidFill>
              </a:rPr>
              <a:t>13</a:t>
            </a:r>
            <a:r>
              <a:rPr lang="es-MX" sz="1200" dirty="0">
                <a:solidFill>
                  <a:schemeClr val="tx1">
                    <a:lumMod val="95000"/>
                    <a:lumOff val="5000"/>
                  </a:schemeClr>
                </a:solidFill>
              </a:rPr>
              <a:t> de origen público, de los cuales, sumando entre todos los albergues, mas de </a:t>
            </a:r>
            <a:r>
              <a:rPr lang="es-MX" sz="1200" b="1" dirty="0">
                <a:solidFill>
                  <a:schemeClr val="tx1">
                    <a:lumMod val="95000"/>
                    <a:lumOff val="5000"/>
                  </a:schemeClr>
                </a:solidFill>
              </a:rPr>
              <a:t>1,155 </a:t>
            </a:r>
            <a:r>
              <a:rPr lang="es-MX" sz="1200" dirty="0">
                <a:solidFill>
                  <a:schemeClr val="tx1">
                    <a:lumMod val="95000"/>
                    <a:lumOff val="5000"/>
                  </a:schemeClr>
                </a:solidFill>
              </a:rPr>
              <a:t>espacios de capacidad de servicio de albergue temporal para niños, niñas y adolescentes en </a:t>
            </a:r>
            <a:r>
              <a:rPr lang="es-MX" sz="1200" b="1" dirty="0">
                <a:solidFill>
                  <a:schemeClr val="tx1">
                    <a:lumMod val="95000"/>
                    <a:lumOff val="5000"/>
                  </a:schemeClr>
                </a:solidFill>
              </a:rPr>
              <a:t>15</a:t>
            </a:r>
            <a:r>
              <a:rPr lang="es-MX" sz="1200" dirty="0">
                <a:solidFill>
                  <a:schemeClr val="tx1">
                    <a:lumMod val="95000"/>
                    <a:lumOff val="5000"/>
                  </a:schemeClr>
                </a:solidFill>
              </a:rPr>
              <a:t> municipios del estado de Veracruz </a:t>
            </a:r>
            <a:r>
              <a:rPr lang="es-MX" sz="1200" dirty="0">
                <a:solidFill>
                  <a:schemeClr val="tx1">
                    <a:lumMod val="95000"/>
                    <a:lumOff val="5000"/>
                  </a:schemeClr>
                </a:solidFill>
                <a:ea typeface="Calibri"/>
                <a:cs typeface="Times New Roman"/>
              </a:rPr>
              <a:t>(</a:t>
            </a:r>
            <a:r>
              <a:rPr lang="es-MX" sz="1200" b="1" dirty="0">
                <a:solidFill>
                  <a:schemeClr val="tx1">
                    <a:lumMod val="95000"/>
                    <a:lumOff val="5000"/>
                  </a:schemeClr>
                </a:solidFill>
                <a:ea typeface="Calibri"/>
                <a:cs typeface="Times New Roman"/>
              </a:rPr>
              <a:t>Xalapa, Córdoba, Orizaba, Huatusco,  Veracruz, Martínez de la Torre,  Tuxpan, Papantla de Olarte, Poza Rica, </a:t>
            </a:r>
            <a:r>
              <a:rPr lang="es-MX" sz="1200" b="1" dirty="0" err="1">
                <a:solidFill>
                  <a:schemeClr val="tx1">
                    <a:lumMod val="95000"/>
                    <a:lumOff val="5000"/>
                  </a:schemeClr>
                </a:solidFill>
                <a:ea typeface="Calibri"/>
                <a:cs typeface="Times New Roman"/>
              </a:rPr>
              <a:t>Oluta</a:t>
            </a:r>
            <a:r>
              <a:rPr lang="es-MX" sz="1200" b="1" dirty="0">
                <a:solidFill>
                  <a:schemeClr val="tx1">
                    <a:lumMod val="95000"/>
                    <a:lumOff val="5000"/>
                  </a:schemeClr>
                </a:solidFill>
                <a:ea typeface="Calibri"/>
                <a:cs typeface="Times New Roman"/>
              </a:rPr>
              <a:t>, </a:t>
            </a:r>
            <a:r>
              <a:rPr lang="es-MX" sz="1200" b="1" dirty="0" err="1">
                <a:solidFill>
                  <a:schemeClr val="tx1">
                    <a:lumMod val="95000"/>
                    <a:lumOff val="5000"/>
                  </a:schemeClr>
                </a:solidFill>
                <a:ea typeface="Calibri"/>
                <a:cs typeface="Times New Roman"/>
              </a:rPr>
              <a:t>Jáltipan</a:t>
            </a:r>
            <a:r>
              <a:rPr lang="es-MX" sz="1200" b="1" dirty="0">
                <a:solidFill>
                  <a:schemeClr val="tx1">
                    <a:lumMod val="95000"/>
                    <a:lumOff val="5000"/>
                  </a:schemeClr>
                </a:solidFill>
                <a:ea typeface="Calibri"/>
                <a:cs typeface="Times New Roman"/>
              </a:rPr>
              <a:t>,  Coatzacoalcos, Las Choapas, Banderilla y</a:t>
            </a:r>
            <a:r>
              <a:rPr lang="es-MX" sz="1200" dirty="0">
                <a:solidFill>
                  <a:schemeClr val="tx1">
                    <a:lumMod val="95000"/>
                    <a:lumOff val="5000"/>
                  </a:schemeClr>
                </a:solidFill>
                <a:ea typeface="Calibri"/>
                <a:cs typeface="Times New Roman"/>
              </a:rPr>
              <a:t>)</a:t>
            </a:r>
            <a:r>
              <a:rPr lang="es-MX" sz="1200" b="1" dirty="0">
                <a:solidFill>
                  <a:schemeClr val="tx1">
                    <a:lumMod val="95000"/>
                    <a:lumOff val="5000"/>
                  </a:schemeClr>
                </a:solidFill>
                <a:ea typeface="Calibri"/>
                <a:cs typeface="Times New Roman"/>
              </a:rPr>
              <a:t> Coatepec</a:t>
            </a:r>
            <a:r>
              <a:rPr lang="es-MX" sz="1200" dirty="0">
                <a:solidFill>
                  <a:schemeClr val="tx1">
                    <a:lumMod val="95000"/>
                    <a:lumOff val="5000"/>
                  </a:schemeClr>
                </a:solidFill>
                <a:ea typeface="Calibri"/>
                <a:cs typeface="Times New Roman"/>
              </a:rPr>
              <a:t>.</a:t>
            </a:r>
          </a:p>
          <a:p>
            <a:pPr algn="just">
              <a:buFont typeface="Arial" pitchFamily="34" charset="0"/>
              <a:buChar char="•"/>
              <a:defRPr/>
            </a:pPr>
            <a:endParaRPr lang="es-MX" sz="1200" dirty="0">
              <a:solidFill>
                <a:schemeClr val="tx1">
                  <a:lumMod val="95000"/>
                  <a:lumOff val="5000"/>
                </a:schemeClr>
              </a:solidFill>
            </a:endParaRPr>
          </a:p>
          <a:p>
            <a:pPr algn="just">
              <a:buFont typeface="Arial" pitchFamily="34" charset="0"/>
              <a:buChar char="•"/>
              <a:defRPr/>
            </a:pPr>
            <a:endParaRPr lang="es-MX" sz="1200" dirty="0">
              <a:solidFill>
                <a:schemeClr val="tx1">
                  <a:lumMod val="95000"/>
                  <a:lumOff val="5000"/>
                </a:schemeClr>
              </a:solidFill>
            </a:endParaRPr>
          </a:p>
          <a:p>
            <a:pPr algn="just">
              <a:buFont typeface="Arial" pitchFamily="34" charset="0"/>
              <a:buChar char="•"/>
              <a:defRPr/>
            </a:pPr>
            <a:endParaRPr lang="es-MX" sz="1200" dirty="0">
              <a:solidFill>
                <a:schemeClr val="tx1">
                  <a:lumMod val="95000"/>
                  <a:lumOff val="5000"/>
                </a:schemeClr>
              </a:solidFill>
            </a:endParaRPr>
          </a:p>
          <a:p>
            <a:pPr algn="just">
              <a:buFont typeface="Arial" pitchFamily="34" charset="0"/>
              <a:buChar char="•"/>
              <a:defRPr/>
            </a:pPr>
            <a:r>
              <a:rPr lang="es-MX" sz="1200" dirty="0">
                <a:solidFill>
                  <a:schemeClr val="tx1">
                    <a:lumMod val="95000"/>
                    <a:lumOff val="5000"/>
                  </a:schemeClr>
                </a:solidFill>
              </a:rPr>
              <a:t>Así también se detectaron </a:t>
            </a:r>
            <a:r>
              <a:rPr lang="es-MX" sz="1200" b="1" dirty="0">
                <a:solidFill>
                  <a:schemeClr val="tx1">
                    <a:lumMod val="95000"/>
                    <a:lumOff val="5000"/>
                  </a:schemeClr>
                </a:solidFill>
              </a:rPr>
              <a:t>589 </a:t>
            </a:r>
            <a:r>
              <a:rPr lang="es-MX" sz="1200" dirty="0">
                <a:solidFill>
                  <a:schemeClr val="tx1">
                    <a:lumMod val="95000"/>
                    <a:lumOff val="5000"/>
                  </a:schemeClr>
                </a:solidFill>
              </a:rPr>
              <a:t> menores y adolescentes de los cuales </a:t>
            </a:r>
            <a:r>
              <a:rPr lang="es-MX" sz="1200" b="1" dirty="0">
                <a:solidFill>
                  <a:schemeClr val="tx1">
                    <a:lumMod val="95000"/>
                    <a:lumOff val="5000"/>
                  </a:schemeClr>
                </a:solidFill>
              </a:rPr>
              <a:t>228</a:t>
            </a:r>
            <a:r>
              <a:rPr lang="es-MX" sz="1200" dirty="0">
                <a:solidFill>
                  <a:schemeClr val="tx1">
                    <a:lumMod val="95000"/>
                    <a:lumOff val="5000"/>
                  </a:schemeClr>
                </a:solidFill>
              </a:rPr>
              <a:t> son niñas; </a:t>
            </a:r>
            <a:r>
              <a:rPr lang="es-MX" sz="1200" b="1" dirty="0">
                <a:solidFill>
                  <a:schemeClr val="tx1">
                    <a:lumMod val="95000"/>
                    <a:lumOff val="5000"/>
                  </a:schemeClr>
                </a:solidFill>
              </a:rPr>
              <a:t>181</a:t>
            </a:r>
            <a:r>
              <a:rPr lang="es-MX" sz="1200" dirty="0">
                <a:solidFill>
                  <a:schemeClr val="tx1">
                    <a:lumMod val="95000"/>
                    <a:lumOff val="5000"/>
                  </a:schemeClr>
                </a:solidFill>
              </a:rPr>
              <a:t>  niños, de entre ellos  </a:t>
            </a:r>
            <a:r>
              <a:rPr lang="es-MX" sz="1200" b="1" dirty="0">
                <a:solidFill>
                  <a:schemeClr val="tx1">
                    <a:lumMod val="95000"/>
                    <a:lumOff val="5000"/>
                  </a:schemeClr>
                </a:solidFill>
              </a:rPr>
              <a:t>180</a:t>
            </a:r>
            <a:r>
              <a:rPr lang="es-MX" sz="1200" dirty="0">
                <a:solidFill>
                  <a:schemeClr val="tx1">
                    <a:lumMod val="95000"/>
                    <a:lumOff val="5000"/>
                  </a:schemeClr>
                </a:solidFill>
              </a:rPr>
              <a:t> adolescentes; </a:t>
            </a:r>
            <a:r>
              <a:rPr lang="es-MX" sz="1200" b="1" dirty="0">
                <a:solidFill>
                  <a:schemeClr val="tx1">
                    <a:lumMod val="95000"/>
                    <a:lumOff val="5000"/>
                  </a:schemeClr>
                </a:solidFill>
              </a:rPr>
              <a:t>55</a:t>
            </a:r>
            <a:r>
              <a:rPr lang="es-MX" sz="1200" dirty="0">
                <a:solidFill>
                  <a:schemeClr val="tx1">
                    <a:lumMod val="95000"/>
                    <a:lumOff val="5000"/>
                  </a:schemeClr>
                </a:solidFill>
              </a:rPr>
              <a:t> menores y adolescentes con alguna discapacidad; de los cuales fueron realizadas </a:t>
            </a:r>
            <a:r>
              <a:rPr lang="es-MX" sz="1200" b="1" dirty="0">
                <a:solidFill>
                  <a:schemeClr val="tx1">
                    <a:lumMod val="95000"/>
                    <a:lumOff val="5000"/>
                  </a:schemeClr>
                </a:solidFill>
              </a:rPr>
              <a:t>236 </a:t>
            </a:r>
            <a:r>
              <a:rPr lang="es-MX" sz="1200" dirty="0">
                <a:solidFill>
                  <a:schemeClr val="tx1">
                    <a:lumMod val="95000"/>
                    <a:lumOff val="5000"/>
                  </a:schemeClr>
                </a:solidFill>
              </a:rPr>
              <a:t>acciones para apoyar su situación jurídica (</a:t>
            </a:r>
            <a:r>
              <a:rPr lang="es-MX" sz="1200" b="1" dirty="0">
                <a:solidFill>
                  <a:schemeClr val="tx1">
                    <a:lumMod val="95000"/>
                    <a:lumOff val="5000"/>
                  </a:schemeClr>
                </a:solidFill>
              </a:rPr>
              <a:t>200 Acciones jurídicas identificadas de colaboración </a:t>
            </a:r>
            <a:r>
              <a:rPr lang="es-MX" sz="1200" b="1" dirty="0" err="1">
                <a:solidFill>
                  <a:schemeClr val="tx1">
                    <a:lumMod val="95000"/>
                    <a:lumOff val="5000"/>
                  </a:schemeClr>
                </a:solidFill>
              </a:rPr>
              <a:t>PDMFI</a:t>
            </a:r>
            <a:r>
              <a:rPr lang="es-MX" sz="1200" b="1" dirty="0">
                <a:solidFill>
                  <a:schemeClr val="tx1">
                    <a:lumMod val="95000"/>
                    <a:lumOff val="5000"/>
                  </a:schemeClr>
                </a:solidFill>
              </a:rPr>
              <a:t>-Albergues y 36 asesorías a Procuradurías Municipales Auxiliares y Directores y Representantes de Albergues</a:t>
            </a:r>
            <a:r>
              <a:rPr lang="es-MX" sz="1200" dirty="0">
                <a:solidFill>
                  <a:schemeClr val="tx1">
                    <a:lumMod val="95000"/>
                    <a:lumOff val="5000"/>
                  </a:schemeClr>
                </a:solidFill>
              </a:rPr>
              <a:t>); así como también comentar que se tienen el </a:t>
            </a:r>
            <a:r>
              <a:rPr lang="es-MX" sz="1200" b="1" dirty="0">
                <a:solidFill>
                  <a:schemeClr val="tx1">
                    <a:lumMod val="95000"/>
                    <a:lumOff val="5000"/>
                  </a:schemeClr>
                </a:solidFill>
              </a:rPr>
              <a:t>100%</a:t>
            </a:r>
            <a:r>
              <a:rPr lang="es-MX" sz="1200" dirty="0">
                <a:solidFill>
                  <a:schemeClr val="tx1">
                    <a:lumMod val="95000"/>
                    <a:lumOff val="5000"/>
                  </a:schemeClr>
                </a:solidFill>
              </a:rPr>
              <a:t> de expedientes, de los cuales se cuenta con un 90% de documentación con estatus de completo, que avalan su seguimiento jurídico.</a:t>
            </a:r>
            <a:endParaRPr lang="es-MX" sz="1200" dirty="0"/>
          </a:p>
          <a:p>
            <a:pPr algn="just" eaLnBrk="1" fontAlgn="auto" hangingPunct="1">
              <a:spcBef>
                <a:spcPts val="0"/>
              </a:spcBef>
              <a:spcAft>
                <a:spcPts val="0"/>
              </a:spcAft>
              <a:defRPr/>
            </a:pPr>
            <a:endParaRPr lang="es-MX" sz="12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b="1"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r>
              <a:rPr lang="es-MX" sz="1100" b="1" dirty="0">
                <a:solidFill>
                  <a:schemeClr val="tx1">
                    <a:lumMod val="95000"/>
                    <a:lumOff val="5000"/>
                  </a:schemeClr>
                </a:solidFill>
                <a:latin typeface="+mj-lt"/>
                <a:cs typeface="Arial" pitchFamily="34" charset="0"/>
              </a:rPr>
              <a:t>  </a:t>
            </a: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a:p>
            <a:pPr algn="just" eaLnBrk="1" fontAlgn="auto" hangingPunct="1">
              <a:spcBef>
                <a:spcPts val="0"/>
              </a:spcBef>
              <a:spcAft>
                <a:spcPts val="0"/>
              </a:spcAft>
              <a:defRPr/>
            </a:pPr>
            <a:endParaRPr lang="es-MX" sz="1100" dirty="0">
              <a:solidFill>
                <a:schemeClr val="tx1">
                  <a:lumMod val="95000"/>
                  <a:lumOff val="5000"/>
                </a:schemeClr>
              </a:solidFill>
              <a:latin typeface="+mj-lt"/>
              <a:cs typeface="Arial" pitchFamily="34" charset="0"/>
            </a:endParaRPr>
          </a:p>
        </p:txBody>
      </p:sp>
      <p:sp>
        <p:nvSpPr>
          <p:cNvPr id="4" name="3 CuadroTexto"/>
          <p:cNvSpPr txBox="1">
            <a:spLocks noChangeArrowheads="1"/>
          </p:cNvSpPr>
          <p:nvPr/>
        </p:nvSpPr>
        <p:spPr bwMode="auto">
          <a:xfrm>
            <a:off x="0" y="1763713"/>
            <a:ext cx="4716463" cy="338137"/>
          </a:xfrm>
          <a:prstGeom prst="rect">
            <a:avLst/>
          </a:prstGeom>
          <a:solidFill>
            <a:srgbClr val="FFFF00"/>
          </a:solidFill>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s-MX" sz="1600" b="1" dirty="0" smtClean="0"/>
              <a:t>Resultados del ejercicio anterior.</a:t>
            </a:r>
          </a:p>
        </p:txBody>
      </p:sp>
      <p:sp>
        <p:nvSpPr>
          <p:cNvPr id="7" name="6 Rectángulo"/>
          <p:cNvSpPr/>
          <p:nvPr/>
        </p:nvSpPr>
        <p:spPr>
          <a:xfrm>
            <a:off x="179388" y="1125538"/>
            <a:ext cx="8569325" cy="2873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fontAlgn="auto" hangingPunct="1">
              <a:spcBef>
                <a:spcPts val="0"/>
              </a:spcBef>
              <a:spcAft>
                <a:spcPts val="0"/>
              </a:spcAft>
              <a:defRPr/>
            </a:pPr>
            <a:r>
              <a:rPr lang="es-MX" sz="800" b="1" dirty="0">
                <a:solidFill>
                  <a:schemeClr val="tx1"/>
                </a:solidFill>
              </a:rPr>
              <a:t>“</a:t>
            </a:r>
            <a:r>
              <a:rPr lang="es-MX" sz="800" dirty="0">
                <a:solidFill>
                  <a:schemeClr val="tx1"/>
                </a:solidFill>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0825" y="2133600"/>
            <a:ext cx="8569325" cy="33115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eaLnBrk="1" fontAlgn="auto" hangingPunct="1">
              <a:spcBef>
                <a:spcPts val="0"/>
              </a:spcBef>
              <a:spcAft>
                <a:spcPts val="0"/>
              </a:spcAft>
              <a:defRPr/>
            </a:pPr>
            <a:endParaRPr lang="es-MX" sz="1100" dirty="0">
              <a:solidFill>
                <a:schemeClr val="tx1"/>
              </a:solidFill>
            </a:endParaRPr>
          </a:p>
          <a:p>
            <a:pPr algn="just" eaLnBrk="1" fontAlgn="auto" hangingPunct="1">
              <a:spcBef>
                <a:spcPts val="0"/>
              </a:spcBef>
              <a:spcAft>
                <a:spcPts val="0"/>
              </a:spcAft>
              <a:buFont typeface="Arial" pitchFamily="34" charset="0"/>
              <a:buChar char="•"/>
              <a:defRPr/>
            </a:pPr>
            <a:r>
              <a:rPr lang="es-MX" sz="1100" dirty="0">
                <a:solidFill>
                  <a:schemeClr val="tx1">
                    <a:lumMod val="95000"/>
                    <a:lumOff val="5000"/>
                  </a:schemeClr>
                </a:solidFill>
              </a:rPr>
              <a:t> </a:t>
            </a:r>
            <a:r>
              <a:rPr lang="es-MX" sz="1100" dirty="0" smtClean="0">
                <a:solidFill>
                  <a:schemeClr val="tx1"/>
                </a:solidFill>
              </a:rPr>
              <a:t>De Mayo al 05 de Diciembre </a:t>
            </a:r>
            <a:r>
              <a:rPr lang="es-MX" sz="1100" dirty="0">
                <a:solidFill>
                  <a:schemeClr val="tx1"/>
                </a:solidFill>
              </a:rPr>
              <a:t>de 2014, se detectan  </a:t>
            </a:r>
            <a:r>
              <a:rPr lang="es-MX" sz="1100" b="1" dirty="0" smtClean="0">
                <a:solidFill>
                  <a:schemeClr val="tx1"/>
                </a:solidFill>
              </a:rPr>
              <a:t>38</a:t>
            </a:r>
            <a:r>
              <a:rPr lang="es-MX" sz="1100" dirty="0" smtClean="0">
                <a:solidFill>
                  <a:schemeClr val="tx1"/>
                </a:solidFill>
              </a:rPr>
              <a:t> </a:t>
            </a:r>
            <a:r>
              <a:rPr lang="es-MX" sz="1100" dirty="0">
                <a:solidFill>
                  <a:schemeClr val="tx1"/>
                </a:solidFill>
              </a:rPr>
              <a:t>Albergues y/o Centros Asistenciales, siendo </a:t>
            </a:r>
            <a:r>
              <a:rPr lang="es-MX" sz="1100" b="1" dirty="0" smtClean="0">
                <a:solidFill>
                  <a:schemeClr val="tx1"/>
                </a:solidFill>
              </a:rPr>
              <a:t>19</a:t>
            </a:r>
            <a:r>
              <a:rPr lang="es-MX" sz="1100" dirty="0" smtClean="0">
                <a:solidFill>
                  <a:schemeClr val="tx1"/>
                </a:solidFill>
              </a:rPr>
              <a:t> </a:t>
            </a:r>
            <a:r>
              <a:rPr lang="es-MX" sz="1100" dirty="0">
                <a:solidFill>
                  <a:schemeClr val="tx1"/>
                </a:solidFill>
              </a:rPr>
              <a:t>son de origen privado y </a:t>
            </a:r>
            <a:r>
              <a:rPr lang="es-MX" sz="1100" b="1" dirty="0">
                <a:solidFill>
                  <a:schemeClr val="tx1"/>
                </a:solidFill>
              </a:rPr>
              <a:t>13</a:t>
            </a:r>
            <a:r>
              <a:rPr lang="es-MX" sz="1100" dirty="0">
                <a:solidFill>
                  <a:schemeClr val="tx1"/>
                </a:solidFill>
              </a:rPr>
              <a:t> de origen público, de los cuales, sumando entre todos los albergues, mas de </a:t>
            </a:r>
            <a:r>
              <a:rPr lang="es-MX" sz="1100" b="1" dirty="0" smtClean="0">
                <a:solidFill>
                  <a:schemeClr val="tx1"/>
                </a:solidFill>
              </a:rPr>
              <a:t>1,087 </a:t>
            </a:r>
            <a:r>
              <a:rPr lang="es-MX" sz="1100" dirty="0">
                <a:solidFill>
                  <a:schemeClr val="tx1"/>
                </a:solidFill>
              </a:rPr>
              <a:t>espacios de capacidad de servicio de albergue temporal para niños, niñas y adolescentes en </a:t>
            </a:r>
            <a:r>
              <a:rPr lang="es-MX" sz="1100" b="1" dirty="0">
                <a:solidFill>
                  <a:schemeClr val="tx1"/>
                </a:solidFill>
              </a:rPr>
              <a:t>16</a:t>
            </a:r>
            <a:r>
              <a:rPr lang="es-MX" sz="1100" dirty="0">
                <a:solidFill>
                  <a:schemeClr val="tx1"/>
                </a:solidFill>
              </a:rPr>
              <a:t> municipios del estado de Veracruz </a:t>
            </a:r>
            <a:r>
              <a:rPr lang="es-MX" sz="1100" dirty="0">
                <a:solidFill>
                  <a:schemeClr val="tx1"/>
                </a:solidFill>
                <a:ea typeface="Calibri"/>
                <a:cs typeface="Times New Roman"/>
              </a:rPr>
              <a:t>(</a:t>
            </a:r>
            <a:r>
              <a:rPr lang="es-MX" sz="1100" b="1" dirty="0">
                <a:solidFill>
                  <a:schemeClr val="tx1"/>
                </a:solidFill>
                <a:ea typeface="Calibri"/>
                <a:cs typeface="Times New Roman"/>
              </a:rPr>
              <a:t>Xalapa, Córdoba, Orizaba, Huatusco,  Veracruz, Martínez de la Torre,  Tuxpan, Papantla de Olarte, Poza Rica, Oluta, Jáltipan,  Coatzacoalcos, Las Choapas, Boca del Rio, Xalapa y Banderilla</a:t>
            </a:r>
            <a:r>
              <a:rPr lang="es-MX" sz="1100" dirty="0">
                <a:solidFill>
                  <a:schemeClr val="tx1"/>
                </a:solidFill>
                <a:ea typeface="Calibri"/>
                <a:cs typeface="Times New Roman"/>
              </a:rPr>
              <a:t>).</a:t>
            </a:r>
          </a:p>
          <a:p>
            <a:pPr algn="just" eaLnBrk="1" fontAlgn="auto" hangingPunct="1">
              <a:spcBef>
                <a:spcPts val="0"/>
              </a:spcBef>
              <a:spcAft>
                <a:spcPts val="0"/>
              </a:spcAft>
              <a:buFont typeface="Arial" pitchFamily="34" charset="0"/>
              <a:buChar char="•"/>
              <a:defRPr/>
            </a:pPr>
            <a:endParaRPr lang="es-MX" sz="1100" dirty="0">
              <a:solidFill>
                <a:schemeClr val="tx1"/>
              </a:solidFill>
            </a:endParaRPr>
          </a:p>
          <a:p>
            <a:pPr algn="just" eaLnBrk="1" fontAlgn="auto" hangingPunct="1">
              <a:spcBef>
                <a:spcPts val="0"/>
              </a:spcBef>
              <a:spcAft>
                <a:spcPts val="0"/>
              </a:spcAft>
              <a:buFont typeface="Arial" pitchFamily="34" charset="0"/>
              <a:buChar char="•"/>
              <a:defRPr/>
            </a:pPr>
            <a:endParaRPr lang="es-MX" sz="1100" dirty="0">
              <a:solidFill>
                <a:schemeClr val="tx1"/>
              </a:solidFill>
            </a:endParaRPr>
          </a:p>
          <a:p>
            <a:pPr algn="just" eaLnBrk="1" fontAlgn="auto" hangingPunct="1">
              <a:spcBef>
                <a:spcPts val="0"/>
              </a:spcBef>
              <a:spcAft>
                <a:spcPts val="0"/>
              </a:spcAft>
              <a:buFont typeface="Arial" pitchFamily="34" charset="0"/>
              <a:buChar char="•"/>
              <a:defRPr/>
            </a:pPr>
            <a:r>
              <a:rPr lang="es-MX" sz="1100" dirty="0">
                <a:solidFill>
                  <a:schemeClr val="tx1"/>
                </a:solidFill>
              </a:rPr>
              <a:t>Así también se detectaron </a:t>
            </a:r>
            <a:r>
              <a:rPr lang="es-MX" sz="1100" b="1" dirty="0" smtClean="0">
                <a:solidFill>
                  <a:schemeClr val="tx1"/>
                </a:solidFill>
              </a:rPr>
              <a:t>607 </a:t>
            </a:r>
            <a:r>
              <a:rPr lang="es-MX" sz="1100" dirty="0" smtClean="0">
                <a:solidFill>
                  <a:schemeClr val="tx1"/>
                </a:solidFill>
              </a:rPr>
              <a:t> </a:t>
            </a:r>
            <a:r>
              <a:rPr lang="es-MX" sz="1100" dirty="0">
                <a:solidFill>
                  <a:schemeClr val="tx1"/>
                </a:solidFill>
              </a:rPr>
              <a:t>menores y adolescentes de los cuales </a:t>
            </a:r>
            <a:r>
              <a:rPr lang="es-MX" sz="1100" b="1" dirty="0" smtClean="0">
                <a:solidFill>
                  <a:schemeClr val="tx1"/>
                </a:solidFill>
              </a:rPr>
              <a:t>189</a:t>
            </a:r>
            <a:r>
              <a:rPr lang="es-MX" sz="1100" dirty="0" smtClean="0">
                <a:solidFill>
                  <a:schemeClr val="tx1"/>
                </a:solidFill>
              </a:rPr>
              <a:t> </a:t>
            </a:r>
            <a:r>
              <a:rPr lang="es-MX" sz="1100" dirty="0">
                <a:solidFill>
                  <a:schemeClr val="tx1"/>
                </a:solidFill>
              </a:rPr>
              <a:t>son niñas; </a:t>
            </a:r>
            <a:r>
              <a:rPr lang="es-MX" sz="1100" b="1" dirty="0" smtClean="0">
                <a:solidFill>
                  <a:schemeClr val="tx1"/>
                </a:solidFill>
              </a:rPr>
              <a:t>234</a:t>
            </a:r>
            <a:r>
              <a:rPr lang="es-MX" sz="1100" dirty="0" smtClean="0">
                <a:solidFill>
                  <a:schemeClr val="tx1"/>
                </a:solidFill>
              </a:rPr>
              <a:t>  </a:t>
            </a:r>
            <a:r>
              <a:rPr lang="es-MX" sz="1100" dirty="0">
                <a:solidFill>
                  <a:schemeClr val="tx1"/>
                </a:solidFill>
              </a:rPr>
              <a:t>niños, de entre ellos  </a:t>
            </a:r>
            <a:r>
              <a:rPr lang="es-MX" sz="1100" b="1" dirty="0" smtClean="0">
                <a:solidFill>
                  <a:schemeClr val="tx1"/>
                </a:solidFill>
              </a:rPr>
              <a:t>184</a:t>
            </a:r>
            <a:r>
              <a:rPr lang="es-MX" sz="1100" dirty="0" smtClean="0">
                <a:solidFill>
                  <a:schemeClr val="tx1"/>
                </a:solidFill>
              </a:rPr>
              <a:t> </a:t>
            </a:r>
            <a:r>
              <a:rPr lang="es-MX" sz="1100" dirty="0">
                <a:solidFill>
                  <a:schemeClr val="tx1"/>
                </a:solidFill>
              </a:rPr>
              <a:t>adolescentes; </a:t>
            </a:r>
            <a:r>
              <a:rPr lang="es-MX" sz="1100" b="1" dirty="0" smtClean="0">
                <a:solidFill>
                  <a:schemeClr val="tx1"/>
                </a:solidFill>
              </a:rPr>
              <a:t>51</a:t>
            </a:r>
            <a:r>
              <a:rPr lang="es-MX" sz="1100" dirty="0" smtClean="0">
                <a:solidFill>
                  <a:schemeClr val="tx1"/>
                </a:solidFill>
              </a:rPr>
              <a:t> </a:t>
            </a:r>
            <a:r>
              <a:rPr lang="es-MX" sz="1100" dirty="0">
                <a:solidFill>
                  <a:schemeClr val="tx1"/>
                </a:solidFill>
              </a:rPr>
              <a:t>menores y adolescentes con alguna discapacidad; de los cuales fueron realizadas </a:t>
            </a:r>
            <a:r>
              <a:rPr lang="es-MX" sz="1100" b="1" dirty="0" smtClean="0">
                <a:solidFill>
                  <a:schemeClr val="tx1"/>
                </a:solidFill>
              </a:rPr>
              <a:t>360 </a:t>
            </a:r>
            <a:r>
              <a:rPr lang="es-MX" sz="1100" dirty="0">
                <a:solidFill>
                  <a:schemeClr val="tx1"/>
                </a:solidFill>
              </a:rPr>
              <a:t>acciones para apoyar su situación jurídica </a:t>
            </a:r>
            <a:r>
              <a:rPr lang="es-MX" sz="1100" dirty="0" smtClean="0">
                <a:solidFill>
                  <a:schemeClr val="tx1"/>
                </a:solidFill>
              </a:rPr>
              <a:t>(</a:t>
            </a:r>
            <a:r>
              <a:rPr lang="es-MX" sz="1100" b="1" dirty="0" smtClean="0">
                <a:solidFill>
                  <a:schemeClr val="tx1"/>
                </a:solidFill>
              </a:rPr>
              <a:t>248 </a:t>
            </a:r>
            <a:r>
              <a:rPr lang="es-MX" sz="1100" b="1" dirty="0">
                <a:solidFill>
                  <a:schemeClr val="tx1"/>
                </a:solidFill>
              </a:rPr>
              <a:t>Acciones jurídicas identificadas de colaboración PDMFI-Albergues y </a:t>
            </a:r>
            <a:r>
              <a:rPr lang="es-MX" sz="1100" b="1" dirty="0" smtClean="0">
                <a:solidFill>
                  <a:schemeClr val="tx1"/>
                </a:solidFill>
              </a:rPr>
              <a:t>112 </a:t>
            </a:r>
            <a:r>
              <a:rPr lang="es-MX" sz="1100" b="1" dirty="0">
                <a:solidFill>
                  <a:schemeClr val="tx1"/>
                </a:solidFill>
              </a:rPr>
              <a:t>asesorías a Procuradurías Municipales Auxiliares y Directores y Representantes de Albergues</a:t>
            </a:r>
            <a:r>
              <a:rPr lang="es-MX" sz="1100" dirty="0">
                <a:solidFill>
                  <a:schemeClr val="tx1"/>
                </a:solidFill>
              </a:rPr>
              <a:t>); así como también comentar que se tienen el </a:t>
            </a:r>
            <a:r>
              <a:rPr lang="es-MX" sz="1100" b="1" dirty="0">
                <a:solidFill>
                  <a:schemeClr val="tx1"/>
                </a:solidFill>
              </a:rPr>
              <a:t>100%</a:t>
            </a:r>
            <a:r>
              <a:rPr lang="es-MX" sz="1100" dirty="0">
                <a:solidFill>
                  <a:schemeClr val="tx1"/>
                </a:solidFill>
              </a:rPr>
              <a:t> de expedientes, de los cuales se cuenta con un 90% de documentación con estatus de completo, que avalan su seguimiento jurídico.</a:t>
            </a:r>
          </a:p>
          <a:p>
            <a:pPr algn="just" eaLnBrk="1" fontAlgn="auto" hangingPunct="1">
              <a:spcBef>
                <a:spcPts val="0"/>
              </a:spcBef>
              <a:spcAft>
                <a:spcPts val="0"/>
              </a:spcAft>
              <a:defRPr/>
            </a:pPr>
            <a:endParaRPr lang="es-MX" sz="1100" dirty="0">
              <a:solidFill>
                <a:schemeClr val="tx1"/>
              </a:solidFill>
            </a:endParaRPr>
          </a:p>
        </p:txBody>
      </p:sp>
      <p:sp>
        <p:nvSpPr>
          <p:cNvPr id="3" name="2 CuadroTexto"/>
          <p:cNvSpPr txBox="1">
            <a:spLocks noChangeArrowheads="1"/>
          </p:cNvSpPr>
          <p:nvPr/>
        </p:nvSpPr>
        <p:spPr bwMode="auto">
          <a:xfrm>
            <a:off x="0" y="1763713"/>
            <a:ext cx="4716463" cy="338137"/>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s-MX" sz="1600" b="1" dirty="0" smtClean="0"/>
              <a:t>Resultados 2014</a:t>
            </a:r>
          </a:p>
        </p:txBody>
      </p:sp>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388" y="1744663"/>
          <a:ext cx="8785225" cy="846137"/>
        </p:xfrm>
        <a:graphic>
          <a:graphicData uri="http://schemas.openxmlformats.org/drawingml/2006/table">
            <a:tbl>
              <a:tblPr/>
              <a:tblGrid>
                <a:gridCol w="2267159"/>
                <a:gridCol w="6518066"/>
              </a:tblGrid>
              <a:tr h="846137">
                <a:tc>
                  <a:txBody>
                    <a:bodyPr/>
                    <a:lstStyle/>
                    <a:p>
                      <a:pPr algn="ctr">
                        <a:lnSpc>
                          <a:spcPct val="115000"/>
                        </a:lnSpc>
                        <a:spcAft>
                          <a:spcPts val="0"/>
                        </a:spcAft>
                      </a:pPr>
                      <a:r>
                        <a:rPr lang="es-MX" sz="2800" b="1" dirty="0" smtClean="0">
                          <a:solidFill>
                            <a:schemeClr val="bg1"/>
                          </a:solidFill>
                          <a:latin typeface="Calibri"/>
                          <a:ea typeface="Calibri"/>
                          <a:cs typeface="Times New Roman"/>
                        </a:rPr>
                        <a:t>1</a:t>
                      </a:r>
                      <a:endParaRPr lang="es-MX" sz="2800" b="1" dirty="0">
                        <a:solidFill>
                          <a:schemeClr val="bg1"/>
                        </a:solidFill>
                        <a:latin typeface="Calibri"/>
                        <a:ea typeface="Calibri"/>
                        <a:cs typeface="Times New Roman"/>
                      </a:endParaRPr>
                    </a:p>
                  </a:txBody>
                  <a:tcPr marL="83319" marR="83319" marT="41714" marB="4171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050" b="1" kern="1200" dirty="0">
                          <a:solidFill>
                            <a:schemeClr val="bg1"/>
                          </a:solidFill>
                          <a:latin typeface="StoneSansEF-MediumSC" pitchFamily="50" charset="0"/>
                          <a:ea typeface="Times New Roman"/>
                          <a:cs typeface="Calibri"/>
                        </a:rPr>
                        <a:t>Objetivo: </a:t>
                      </a:r>
                      <a:r>
                        <a:rPr lang="es-MX" sz="1050" b="0" dirty="0" smtClean="0">
                          <a:solidFill>
                            <a:schemeClr val="bg1"/>
                          </a:solidFill>
                          <a:latin typeface="StoneSansEF-MediumSC" pitchFamily="50" charset="0"/>
                        </a:rPr>
                        <a:t>Seguimiento a la atención brindada a los Niños Institucionalizados en los centros o albergues públicos o privados, con motivo del Subprograma Fortalecimiento a las Procuradurías de la Defensa del Menor y la Familia del ejercicio 2013</a:t>
                      </a:r>
                      <a:endParaRPr lang="es-MX" sz="1050" b="0" dirty="0" smtClean="0">
                        <a:latin typeface="StoneSansEF-MediumSC" pitchFamily="50" charset="0"/>
                      </a:endParaRPr>
                    </a:p>
                  </a:txBody>
                  <a:tcPr marL="83319" marR="83319" marT="41714" marB="4171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
        <p:nvSpPr>
          <p:cNvPr id="6" name="5 Rectángulo"/>
          <p:cNvSpPr/>
          <p:nvPr/>
        </p:nvSpPr>
        <p:spPr>
          <a:xfrm>
            <a:off x="179388" y="1196975"/>
            <a:ext cx="2016125" cy="360363"/>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dirty="0">
                <a:solidFill>
                  <a:schemeClr val="bg1"/>
                </a:solidFill>
              </a:rPr>
              <a:t>Resumen Final</a:t>
            </a:r>
          </a:p>
        </p:txBody>
      </p:sp>
      <p:graphicFrame>
        <p:nvGraphicFramePr>
          <p:cNvPr id="9" name="8 Diagrama"/>
          <p:cNvGraphicFramePr/>
          <p:nvPr/>
        </p:nvGraphicFramePr>
        <p:xfrm>
          <a:off x="2483768" y="2708920"/>
          <a:ext cx="448816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redondeado"/>
          <p:cNvSpPr/>
          <p:nvPr/>
        </p:nvSpPr>
        <p:spPr>
          <a:xfrm>
            <a:off x="395288" y="2709863"/>
            <a:ext cx="1655762" cy="3095625"/>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StoneSansEF-MediumSC" pitchFamily="50" charset="0"/>
              </a:rPr>
              <a:t>Acciones jurídicas</a:t>
            </a:r>
          </a:p>
          <a:p>
            <a:pPr algn="ctr">
              <a:defRPr/>
            </a:pPr>
            <a:r>
              <a:rPr lang="es-MX" sz="1200" dirty="0">
                <a:latin typeface="StoneSansEF-MediumSC" pitchFamily="50" charset="0"/>
              </a:rPr>
              <a:t>realizadas</a:t>
            </a:r>
          </a:p>
          <a:p>
            <a:pPr algn="ctr">
              <a:defRPr/>
            </a:pPr>
            <a:r>
              <a:rPr lang="es-MX" sz="1200" dirty="0">
                <a:latin typeface="StoneSansEF-MediumSC" pitchFamily="50" charset="0"/>
              </a:rPr>
              <a:t>para liberación jurídica en colaboración PDMFI-Municipios-Albergues</a:t>
            </a:r>
          </a:p>
          <a:p>
            <a:pPr algn="ctr">
              <a:defRPr/>
            </a:pPr>
            <a:endParaRPr lang="es-MX" sz="1200" dirty="0">
              <a:latin typeface="StoneSansEF-MediumSC" pitchFamily="50" charset="0"/>
            </a:endParaRPr>
          </a:p>
          <a:p>
            <a:pPr algn="ctr">
              <a:defRPr/>
            </a:pPr>
            <a:r>
              <a:rPr lang="es-MX" sz="1200" dirty="0">
                <a:latin typeface="StoneSansEF-MediumSC" pitchFamily="50" charset="0"/>
              </a:rPr>
              <a:t>200</a:t>
            </a:r>
            <a:endParaRPr lang="es-MX" sz="1400" dirty="0">
              <a:latin typeface="StoneSansEF-MediumSC" pitchFamily="50" charset="0"/>
            </a:endParaRPr>
          </a:p>
          <a:p>
            <a:pPr algn="ctr">
              <a:defRPr/>
            </a:pPr>
            <a:endParaRPr lang="es-MX" sz="1400" dirty="0">
              <a:latin typeface="StoneSansEF-MediumSC" pitchFamily="50" charset="0"/>
            </a:endParaRPr>
          </a:p>
        </p:txBody>
      </p:sp>
      <p:sp>
        <p:nvSpPr>
          <p:cNvPr id="8" name="7 Rectángulo redondeado"/>
          <p:cNvSpPr/>
          <p:nvPr/>
        </p:nvSpPr>
        <p:spPr>
          <a:xfrm>
            <a:off x="7380288" y="2636838"/>
            <a:ext cx="1655762" cy="3095625"/>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StoneSansEF-MediumSC" pitchFamily="50" charset="0"/>
              </a:rPr>
              <a:t>Acciones jurídicas</a:t>
            </a:r>
          </a:p>
          <a:p>
            <a:pPr algn="ctr">
              <a:defRPr/>
            </a:pPr>
            <a:r>
              <a:rPr lang="es-MX" sz="1200" dirty="0">
                <a:latin typeface="StoneSansEF-MediumSC" pitchFamily="50" charset="0"/>
              </a:rPr>
              <a:t>por determinar</a:t>
            </a:r>
          </a:p>
          <a:p>
            <a:pPr algn="ctr">
              <a:defRPr/>
            </a:pPr>
            <a:r>
              <a:rPr lang="es-MX" sz="1200" dirty="0">
                <a:latin typeface="StoneSansEF-MediumSC" pitchFamily="50" charset="0"/>
              </a:rPr>
              <a:t>para liberación jurídica en colaboración PDMFI-Municipios-Albergues</a:t>
            </a:r>
          </a:p>
          <a:p>
            <a:pPr algn="ctr">
              <a:defRPr/>
            </a:pPr>
            <a:endParaRPr lang="es-MX" sz="1200" dirty="0">
              <a:latin typeface="StoneSansEF-MediumSC" pitchFamily="50" charset="0"/>
            </a:endParaRPr>
          </a:p>
          <a:p>
            <a:pPr algn="ctr">
              <a:defRPr/>
            </a:pPr>
            <a:r>
              <a:rPr lang="es-MX" sz="1200" dirty="0">
                <a:latin typeface="StoneSansEF-MediumSC" pitchFamily="50" charset="0"/>
              </a:rPr>
              <a:t>200</a:t>
            </a:r>
            <a:endParaRPr lang="es-MX" sz="1400" dirty="0">
              <a:latin typeface="StoneSansEF-MediumSC" pitchFamily="50" charset="0"/>
            </a:endParaRPr>
          </a:p>
          <a:p>
            <a:pPr algn="ctr">
              <a:defRPr/>
            </a:pPr>
            <a:endParaRPr lang="es-MX" sz="1400" dirty="0">
              <a:latin typeface="StoneSansEF-MediumSC" pitchFamily="50" charset="0"/>
            </a:endParaRPr>
          </a:p>
        </p:txBody>
      </p:sp>
      <p:sp>
        <p:nvSpPr>
          <p:cNvPr id="13" name="12 Rectángulo redondeado"/>
          <p:cNvSpPr/>
          <p:nvPr/>
        </p:nvSpPr>
        <p:spPr>
          <a:xfrm>
            <a:off x="179388" y="6164263"/>
            <a:ext cx="8856662" cy="649287"/>
          </a:xfrm>
          <a:prstGeom prst="roundRect">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MX" sz="800" b="1" i="1" dirty="0">
                <a:latin typeface="StoneSansEF-MediumSC" pitchFamily="50" charset="0"/>
              </a:rPr>
              <a:t>Fuente: </a:t>
            </a:r>
            <a:r>
              <a:rPr lang="es-MX" sz="800" i="1" dirty="0">
                <a:latin typeface="StoneSansEF-MediumSC" pitchFamily="50" charset="0"/>
              </a:rPr>
              <a:t>Datos e indicadores del Formato de  Reporte de  Acciones  del Programa de  Actualización, Seguimiento y Resolución Jurídica  del Censo Estatal de Información integral y Estadística de niñas, niños y adolescentes que se encuentran albergados en Centros Asistenciales y/o Albergues públicos y privados en el Estado de Veracruz  al periodo 2013.</a:t>
            </a:r>
          </a:p>
          <a:p>
            <a:pPr>
              <a:defRPr/>
            </a:pPr>
            <a:r>
              <a:rPr lang="es-MX" sz="800" b="1" i="1" dirty="0">
                <a:latin typeface="StoneSansEF-MediumSC" pitchFamily="50" charset="0"/>
              </a:rPr>
              <a:t>Nota: </a:t>
            </a:r>
            <a:r>
              <a:rPr lang="es-MX" sz="800" i="1" dirty="0">
                <a:latin typeface="StoneSansEF-MediumSC" pitchFamily="50" charset="0"/>
              </a:rPr>
              <a:t> 589 niñas, niños y adolescentes  fueron localizados . De ellos, 61 menores tienen 2 o mas  motivos de ingreso (Ej.  Maltrato y abuso/ omisión de cuidados y maltrato, etc.) por lo cual la suma  radica en el total de indicadores por  acciones jurídicas realizadas , así como las que se encuentran pendientes por resolver.</a:t>
            </a:r>
          </a:p>
        </p:txBody>
      </p:sp>
      <p:sp>
        <p:nvSpPr>
          <p:cNvPr id="14" name="13 Flecha curvada hacia abajo"/>
          <p:cNvSpPr/>
          <p:nvPr/>
        </p:nvSpPr>
        <p:spPr>
          <a:xfrm rot="19769048">
            <a:off x="1276350" y="4503738"/>
            <a:ext cx="1997075" cy="388937"/>
          </a:xfrm>
          <a:prstGeom prst="curvedDown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MX">
              <a:solidFill>
                <a:schemeClr val="tx1"/>
              </a:solidFill>
              <a:latin typeface="StoneSansEF-MediumSC" pitchFamily="50" charset="0"/>
            </a:endParaRPr>
          </a:p>
        </p:txBody>
      </p:sp>
      <p:sp>
        <p:nvSpPr>
          <p:cNvPr id="12"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388" y="1744663"/>
          <a:ext cx="8785225" cy="884237"/>
        </p:xfrm>
        <a:graphic>
          <a:graphicData uri="http://schemas.openxmlformats.org/drawingml/2006/table">
            <a:tbl>
              <a:tblPr/>
              <a:tblGrid>
                <a:gridCol w="2267159"/>
                <a:gridCol w="6518066"/>
              </a:tblGrid>
              <a:tr h="884237">
                <a:tc>
                  <a:txBody>
                    <a:bodyPr/>
                    <a:lstStyle/>
                    <a:p>
                      <a:pPr algn="ctr">
                        <a:lnSpc>
                          <a:spcPct val="115000"/>
                        </a:lnSpc>
                        <a:spcAft>
                          <a:spcPts val="0"/>
                        </a:spcAft>
                      </a:pPr>
                      <a:r>
                        <a:rPr lang="es-MX" sz="2900" b="1" dirty="0" smtClean="0">
                          <a:solidFill>
                            <a:schemeClr val="bg1"/>
                          </a:solidFill>
                          <a:latin typeface="Calibri"/>
                          <a:ea typeface="Calibri"/>
                          <a:cs typeface="Times New Roman"/>
                        </a:rPr>
                        <a:t>1</a:t>
                      </a:r>
                      <a:endParaRPr lang="es-MX" sz="2900" b="1" dirty="0">
                        <a:solidFill>
                          <a:schemeClr val="bg1"/>
                        </a:solidFill>
                        <a:latin typeface="Calibri"/>
                        <a:ea typeface="Calibri"/>
                        <a:cs typeface="Times New Roman"/>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100" b="1" kern="1200" dirty="0">
                          <a:solidFill>
                            <a:schemeClr val="bg1"/>
                          </a:solidFill>
                          <a:latin typeface="StoneSansEF-MediumSC" pitchFamily="50" charset="0"/>
                          <a:ea typeface="Times New Roman"/>
                          <a:cs typeface="Calibri"/>
                        </a:rPr>
                        <a:t>Objetivo: </a:t>
                      </a:r>
                      <a:r>
                        <a:rPr lang="es-MX" sz="1100" b="0" dirty="0" smtClean="0">
                          <a:solidFill>
                            <a:schemeClr val="bg1"/>
                          </a:solidFill>
                          <a:latin typeface="StoneSansEF-MediumSC" pitchFamily="50" charset="0"/>
                        </a:rPr>
                        <a:t>Seguimiento a la atención brindada a los Niños Institucionalizados en los centros o albergues públicos o privados, con motivo del Subprograma Fortalecimiento a las Procuradurías de la Defensa del Menor y la Familia del ejercicio MAYO</a:t>
                      </a:r>
                      <a:r>
                        <a:rPr lang="es-MX" sz="1100" b="0" baseline="0" dirty="0" smtClean="0">
                          <a:solidFill>
                            <a:schemeClr val="bg1"/>
                          </a:solidFill>
                          <a:latin typeface="StoneSansEF-MediumSC" pitchFamily="50" charset="0"/>
                        </a:rPr>
                        <a:t> – 05 DICIEMBRE 2014</a:t>
                      </a:r>
                      <a:endParaRPr lang="es-MX" sz="1100" b="0" dirty="0" smtClean="0">
                        <a:latin typeface="StoneSansEF-MediumSC" pitchFamily="50" charset="0"/>
                      </a:endParaRPr>
                    </a:p>
                  </a:txBody>
                  <a:tcPr marL="83319" marR="83319" marT="43592" marB="435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sp>
        <p:nvSpPr>
          <p:cNvPr id="6" name="5 Rectángulo"/>
          <p:cNvSpPr/>
          <p:nvPr/>
        </p:nvSpPr>
        <p:spPr>
          <a:xfrm>
            <a:off x="179388" y="1196975"/>
            <a:ext cx="2016125" cy="360363"/>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bg1"/>
                </a:solidFill>
              </a:rPr>
              <a:t>Resumen Final</a:t>
            </a:r>
          </a:p>
        </p:txBody>
      </p:sp>
      <p:graphicFrame>
        <p:nvGraphicFramePr>
          <p:cNvPr id="9" name="8 Diagrama"/>
          <p:cNvGraphicFramePr/>
          <p:nvPr/>
        </p:nvGraphicFramePr>
        <p:xfrm>
          <a:off x="2483768" y="2708920"/>
          <a:ext cx="448816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redondeado"/>
          <p:cNvSpPr/>
          <p:nvPr/>
        </p:nvSpPr>
        <p:spPr>
          <a:xfrm>
            <a:off x="395288" y="2709863"/>
            <a:ext cx="1655762" cy="3095625"/>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sz="1200" dirty="0">
                <a:latin typeface="StoneSansEF-MediumSC" pitchFamily="50" charset="0"/>
              </a:rPr>
              <a:t>Acciones jurídicas</a:t>
            </a:r>
          </a:p>
          <a:p>
            <a:pPr algn="ctr" eaLnBrk="1" fontAlgn="auto" hangingPunct="1">
              <a:spcBef>
                <a:spcPts val="0"/>
              </a:spcBef>
              <a:spcAft>
                <a:spcPts val="0"/>
              </a:spcAft>
              <a:defRPr/>
            </a:pPr>
            <a:r>
              <a:rPr lang="es-MX" sz="1200" dirty="0">
                <a:latin typeface="StoneSansEF-MediumSC" pitchFamily="50" charset="0"/>
              </a:rPr>
              <a:t>realizadas</a:t>
            </a:r>
          </a:p>
          <a:p>
            <a:pPr algn="ctr" eaLnBrk="1" fontAlgn="auto" hangingPunct="1">
              <a:spcBef>
                <a:spcPts val="0"/>
              </a:spcBef>
              <a:spcAft>
                <a:spcPts val="0"/>
              </a:spcAft>
              <a:defRPr/>
            </a:pPr>
            <a:r>
              <a:rPr lang="es-MX" sz="1200" dirty="0">
                <a:latin typeface="StoneSansEF-MediumSC" pitchFamily="50" charset="0"/>
              </a:rPr>
              <a:t>para liberación jurídica en colaboración PDMFI-Municipios-Albergues</a:t>
            </a:r>
          </a:p>
          <a:p>
            <a:pPr algn="ctr" eaLnBrk="1" fontAlgn="auto" hangingPunct="1">
              <a:spcBef>
                <a:spcPts val="0"/>
              </a:spcBef>
              <a:spcAft>
                <a:spcPts val="0"/>
              </a:spcAft>
              <a:defRPr/>
            </a:pPr>
            <a:endParaRPr lang="es-MX" sz="1200" dirty="0">
              <a:latin typeface="StoneSansEF-MediumSC" pitchFamily="50" charset="0"/>
            </a:endParaRPr>
          </a:p>
          <a:p>
            <a:pPr algn="ctr" eaLnBrk="1" fontAlgn="auto" hangingPunct="1">
              <a:spcBef>
                <a:spcPts val="0"/>
              </a:spcBef>
              <a:spcAft>
                <a:spcPts val="0"/>
              </a:spcAft>
              <a:defRPr/>
            </a:pPr>
            <a:r>
              <a:rPr lang="es-MX" sz="1200" dirty="0" smtClean="0">
                <a:latin typeface="StoneSansEF-MediumSC" pitchFamily="50" charset="0"/>
              </a:rPr>
              <a:t>360</a:t>
            </a:r>
            <a:endParaRPr lang="es-MX" sz="1400" dirty="0">
              <a:latin typeface="StoneSansEF-MediumSC" pitchFamily="50" charset="0"/>
            </a:endParaRPr>
          </a:p>
          <a:p>
            <a:pPr algn="ctr" eaLnBrk="1" fontAlgn="auto" hangingPunct="1">
              <a:spcBef>
                <a:spcPts val="0"/>
              </a:spcBef>
              <a:spcAft>
                <a:spcPts val="0"/>
              </a:spcAft>
              <a:defRPr/>
            </a:pPr>
            <a:endParaRPr lang="es-MX" sz="1400" dirty="0">
              <a:latin typeface="StoneSansEF-MediumSC" pitchFamily="50" charset="0"/>
            </a:endParaRPr>
          </a:p>
        </p:txBody>
      </p:sp>
      <p:sp>
        <p:nvSpPr>
          <p:cNvPr id="8" name="7 Rectángulo redondeado"/>
          <p:cNvSpPr/>
          <p:nvPr/>
        </p:nvSpPr>
        <p:spPr>
          <a:xfrm>
            <a:off x="7380288" y="2636838"/>
            <a:ext cx="1655762" cy="3095625"/>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sz="1200" dirty="0">
                <a:latin typeface="StoneSansEF-MediumSC" pitchFamily="50" charset="0"/>
              </a:rPr>
              <a:t>Acciones jurídicas</a:t>
            </a:r>
          </a:p>
          <a:p>
            <a:pPr algn="ctr" eaLnBrk="1" fontAlgn="auto" hangingPunct="1">
              <a:spcBef>
                <a:spcPts val="0"/>
              </a:spcBef>
              <a:spcAft>
                <a:spcPts val="0"/>
              </a:spcAft>
              <a:defRPr/>
            </a:pPr>
            <a:r>
              <a:rPr lang="es-MX" sz="1200" dirty="0">
                <a:latin typeface="StoneSansEF-MediumSC" pitchFamily="50" charset="0"/>
              </a:rPr>
              <a:t>por determinar</a:t>
            </a:r>
          </a:p>
          <a:p>
            <a:pPr algn="ctr" eaLnBrk="1" fontAlgn="auto" hangingPunct="1">
              <a:spcBef>
                <a:spcPts val="0"/>
              </a:spcBef>
              <a:spcAft>
                <a:spcPts val="0"/>
              </a:spcAft>
              <a:defRPr/>
            </a:pPr>
            <a:r>
              <a:rPr lang="es-MX" sz="1200" dirty="0">
                <a:latin typeface="StoneSansEF-MediumSC" pitchFamily="50" charset="0"/>
              </a:rPr>
              <a:t>para liberación jurídica en colaboración PDMFI-Municipios-Albergues</a:t>
            </a:r>
          </a:p>
          <a:p>
            <a:pPr algn="ctr" eaLnBrk="1" fontAlgn="auto" hangingPunct="1">
              <a:spcBef>
                <a:spcPts val="0"/>
              </a:spcBef>
              <a:spcAft>
                <a:spcPts val="0"/>
              </a:spcAft>
              <a:defRPr/>
            </a:pPr>
            <a:endParaRPr lang="es-MX" sz="1200" dirty="0">
              <a:latin typeface="StoneSansEF-MediumSC" pitchFamily="50" charset="0"/>
            </a:endParaRPr>
          </a:p>
          <a:p>
            <a:pPr algn="ctr" eaLnBrk="1" fontAlgn="auto" hangingPunct="1">
              <a:spcBef>
                <a:spcPts val="0"/>
              </a:spcBef>
              <a:spcAft>
                <a:spcPts val="0"/>
              </a:spcAft>
              <a:defRPr/>
            </a:pPr>
            <a:r>
              <a:rPr lang="es-MX" sz="1200" dirty="0" smtClean="0">
                <a:latin typeface="StoneSansEF-MediumSC" pitchFamily="50" charset="0"/>
              </a:rPr>
              <a:t>360</a:t>
            </a:r>
            <a:endParaRPr lang="es-MX" sz="1400" dirty="0">
              <a:latin typeface="StoneSansEF-MediumSC" pitchFamily="50" charset="0"/>
            </a:endParaRPr>
          </a:p>
          <a:p>
            <a:pPr algn="ctr" eaLnBrk="1" fontAlgn="auto" hangingPunct="1">
              <a:spcBef>
                <a:spcPts val="0"/>
              </a:spcBef>
              <a:spcAft>
                <a:spcPts val="0"/>
              </a:spcAft>
              <a:defRPr/>
            </a:pPr>
            <a:endParaRPr lang="es-MX" sz="1400" dirty="0">
              <a:latin typeface="StoneSansEF-MediumSC" pitchFamily="50" charset="0"/>
            </a:endParaRPr>
          </a:p>
        </p:txBody>
      </p:sp>
      <p:sp>
        <p:nvSpPr>
          <p:cNvPr id="13" name="12 Rectángulo redondeado"/>
          <p:cNvSpPr/>
          <p:nvPr/>
        </p:nvSpPr>
        <p:spPr>
          <a:xfrm>
            <a:off x="179388" y="6164263"/>
            <a:ext cx="8856662" cy="649287"/>
          </a:xfrm>
          <a:prstGeom prst="roundRect">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s-MX" sz="800" b="1" i="1" dirty="0">
                <a:latin typeface="StoneSansEF-MediumSC" pitchFamily="50" charset="0"/>
              </a:rPr>
              <a:t>Fuente: </a:t>
            </a:r>
            <a:r>
              <a:rPr lang="es-MX" sz="800" i="1" dirty="0">
                <a:latin typeface="StoneSansEF-MediumSC" pitchFamily="50" charset="0"/>
              </a:rPr>
              <a:t>Datos e indicadores del Formato de  Reporte de  Acciones  del Programa de  Actualización, Seguimiento y Resolución Jurídica  del Censo Estatal de Información integral y Estadística de niñas, niños y adolescentes que se encuentran albergados en Centros Asistenciales y/o Albergues públicos y privados en el Estado de Veracruz  al periodo </a:t>
            </a:r>
            <a:r>
              <a:rPr lang="es-MX" sz="800" i="1" dirty="0" smtClean="0">
                <a:latin typeface="StoneSansEF-MediumSC" pitchFamily="50" charset="0"/>
              </a:rPr>
              <a:t>Mayo – 05 de Diciembre </a:t>
            </a:r>
            <a:r>
              <a:rPr lang="es-MX" sz="800" i="1" dirty="0" err="1" smtClean="0">
                <a:latin typeface="StoneSansEF-MediumSC" pitchFamily="50" charset="0"/>
              </a:rPr>
              <a:t>de2014</a:t>
            </a:r>
            <a:r>
              <a:rPr lang="es-MX" sz="800" i="1" dirty="0" smtClean="0">
                <a:latin typeface="StoneSansEF-MediumSC" pitchFamily="50" charset="0"/>
              </a:rPr>
              <a:t>.</a:t>
            </a:r>
            <a:endParaRPr lang="es-MX" sz="800" i="1" dirty="0">
              <a:latin typeface="StoneSansEF-MediumSC" pitchFamily="50" charset="0"/>
            </a:endParaRPr>
          </a:p>
          <a:p>
            <a:pPr eaLnBrk="1" fontAlgn="auto" hangingPunct="1">
              <a:spcBef>
                <a:spcPts val="0"/>
              </a:spcBef>
              <a:spcAft>
                <a:spcPts val="0"/>
              </a:spcAft>
              <a:defRPr/>
            </a:pPr>
            <a:r>
              <a:rPr lang="es-MX" sz="800" b="1" i="1" dirty="0">
                <a:latin typeface="StoneSansEF-MediumSC" pitchFamily="50" charset="0"/>
              </a:rPr>
              <a:t>Nota: </a:t>
            </a:r>
            <a:r>
              <a:rPr lang="es-MX" sz="800" i="1" dirty="0">
                <a:latin typeface="StoneSansEF-MediumSC" pitchFamily="50" charset="0"/>
              </a:rPr>
              <a:t> </a:t>
            </a:r>
            <a:r>
              <a:rPr lang="es-MX" sz="800" i="1" dirty="0" smtClean="0">
                <a:latin typeface="StoneSansEF-MediumSC" pitchFamily="50" charset="0"/>
              </a:rPr>
              <a:t>607 </a:t>
            </a:r>
            <a:r>
              <a:rPr lang="es-MX" sz="800" i="1" dirty="0">
                <a:latin typeface="StoneSansEF-MediumSC" pitchFamily="50" charset="0"/>
              </a:rPr>
              <a:t>niñas, niños y adolescentes  fueron localizados . De ellos, </a:t>
            </a:r>
            <a:r>
              <a:rPr lang="es-MX" sz="800" i="1" dirty="0" smtClean="0">
                <a:latin typeface="StoneSansEF-MediumSC" pitchFamily="50" charset="0"/>
              </a:rPr>
              <a:t>159 menores </a:t>
            </a:r>
            <a:r>
              <a:rPr lang="es-MX" sz="800" i="1" dirty="0">
                <a:latin typeface="StoneSansEF-MediumSC" pitchFamily="50" charset="0"/>
              </a:rPr>
              <a:t>tienen 2 o mas  motivos de ingreso (Ej.  Maltrato y abuso/ omisión de cuidados y maltrato, etc.) por lo cual la suma  radica en el total de indicadores por  acciones jurídicas realizadas , así como las que se encuentran pendientes por resolver.</a:t>
            </a:r>
          </a:p>
        </p:txBody>
      </p:sp>
      <p:sp>
        <p:nvSpPr>
          <p:cNvPr id="14" name="13 Flecha curvada hacia abajo"/>
          <p:cNvSpPr/>
          <p:nvPr/>
        </p:nvSpPr>
        <p:spPr>
          <a:xfrm rot="19769048">
            <a:off x="1276350" y="4503738"/>
            <a:ext cx="1997075" cy="388937"/>
          </a:xfrm>
          <a:prstGeom prst="curvedDown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endParaRPr lang="es-MX">
              <a:solidFill>
                <a:schemeClr val="tx1"/>
              </a:solidFill>
              <a:latin typeface="StoneSansEF-MediumSC" pitchFamily="50" charset="0"/>
            </a:endParaRPr>
          </a:p>
        </p:txBody>
      </p:sp>
      <p:sp>
        <p:nvSpPr>
          <p:cNvPr id="12" name="3 Título"/>
          <p:cNvSpPr txBox="1">
            <a:spLocks/>
          </p:cNvSpPr>
          <p:nvPr/>
        </p:nvSpPr>
        <p:spPr>
          <a:xfrm>
            <a:off x="2484438" y="1052513"/>
            <a:ext cx="6551612" cy="576262"/>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388" y="1887538"/>
          <a:ext cx="8785225" cy="820737"/>
        </p:xfrm>
        <a:graphic>
          <a:graphicData uri="http://schemas.openxmlformats.org/drawingml/2006/table">
            <a:tbl>
              <a:tblPr/>
              <a:tblGrid>
                <a:gridCol w="2267159"/>
                <a:gridCol w="6518066"/>
              </a:tblGrid>
              <a:tr h="820737">
                <a:tc>
                  <a:txBody>
                    <a:bodyPr/>
                    <a:lstStyle/>
                    <a:p>
                      <a:pPr algn="ctr">
                        <a:lnSpc>
                          <a:spcPct val="115000"/>
                        </a:lnSpc>
                        <a:spcAft>
                          <a:spcPts val="0"/>
                        </a:spcAft>
                      </a:pPr>
                      <a:r>
                        <a:rPr lang="es-MX" sz="2800" b="1" dirty="0" smtClean="0">
                          <a:solidFill>
                            <a:schemeClr val="bg1"/>
                          </a:solidFill>
                          <a:latin typeface="StoneSansEF-MediumSC" pitchFamily="50" charset="0"/>
                          <a:ea typeface="Calibri"/>
                          <a:cs typeface="Times New Roman"/>
                        </a:rPr>
                        <a:t>2</a:t>
                      </a:r>
                      <a:endParaRPr lang="es-MX" sz="2800" b="1" dirty="0">
                        <a:solidFill>
                          <a:schemeClr val="bg1"/>
                        </a:solidFill>
                        <a:latin typeface="StoneSansEF-MediumSC" pitchFamily="50" charset="0"/>
                        <a:ea typeface="Calibri"/>
                        <a:cs typeface="Times New Roman"/>
                      </a:endParaRPr>
                    </a:p>
                  </a:txBody>
                  <a:tcPr marL="83319" marR="83319" marT="41699" marB="416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algn="just"/>
                      <a:r>
                        <a:rPr lang="es-MX" sz="1050" b="0" dirty="0" smtClean="0">
                          <a:solidFill>
                            <a:schemeClr val="bg1"/>
                          </a:solidFill>
                          <a:latin typeface="StoneSansEF-MediumSC" pitchFamily="50" charset="0"/>
                        </a:rPr>
                        <a:t>Actualización de la relación de los centros o albergues públicos y privados identificados en el ejercicio inmediato anterior del Subprograma Fortalecimiento a las Procuradurías de la Defensa del Menor y la Familia, así como la base de datos de los Niños Institucionalizados en dichos centros. RESULTADOS 2013.</a:t>
                      </a:r>
                      <a:endParaRPr lang="es-MX" sz="1050" b="0" dirty="0">
                        <a:solidFill>
                          <a:schemeClr val="bg1"/>
                        </a:solidFill>
                        <a:latin typeface="StoneSansEF-MediumSC" pitchFamily="50" charset="0"/>
                      </a:endParaRPr>
                    </a:p>
                  </a:txBody>
                  <a:tcPr marL="83319" marR="83319" marT="41699" marB="416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graphicFrame>
        <p:nvGraphicFramePr>
          <p:cNvPr id="10" name="9 Tabla"/>
          <p:cNvGraphicFramePr>
            <a:graphicFrameLocks noGrp="1"/>
          </p:cNvGraphicFramePr>
          <p:nvPr/>
        </p:nvGraphicFramePr>
        <p:xfrm>
          <a:off x="179388" y="3568700"/>
          <a:ext cx="8785226" cy="1250951"/>
        </p:xfrm>
        <a:graphic>
          <a:graphicData uri="http://schemas.openxmlformats.org/drawingml/2006/table">
            <a:tbl>
              <a:tblPr/>
              <a:tblGrid>
                <a:gridCol w="2520404"/>
                <a:gridCol w="2808312"/>
                <a:gridCol w="3456510"/>
              </a:tblGrid>
              <a:tr h="484237">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a:t>
                      </a:r>
                      <a:r>
                        <a:rPr lang="es-MX" sz="900" b="1" kern="1200" baseline="0" dirty="0" smtClean="0">
                          <a:solidFill>
                            <a:srgbClr val="FFFFFF"/>
                          </a:solidFill>
                          <a:latin typeface="StoneSansEF-MediumSC" pitchFamily="50" charset="0"/>
                          <a:ea typeface="Times New Roman"/>
                          <a:cs typeface="Calibri"/>
                        </a:rPr>
                        <a:t> </a:t>
                      </a:r>
                      <a:r>
                        <a:rPr lang="es-MX" sz="900" b="1" kern="1200" dirty="0" smtClean="0">
                          <a:solidFill>
                            <a:srgbClr val="FFFFFF"/>
                          </a:solidFill>
                          <a:latin typeface="StoneSansEF-MediumSC" pitchFamily="50" charset="0"/>
                          <a:ea typeface="Times New Roman"/>
                          <a:cs typeface="Calibri"/>
                        </a:rPr>
                        <a:t>menores</a:t>
                      </a:r>
                      <a:r>
                        <a:rPr lang="es-MX" sz="900" b="1" kern="1200" baseline="0" dirty="0" smtClean="0">
                          <a:solidFill>
                            <a:srgbClr val="FFFFFF"/>
                          </a:solidFill>
                          <a:latin typeface="StoneSansEF-MediumSC" pitchFamily="50" charset="0"/>
                          <a:ea typeface="Times New Roman"/>
                          <a:cs typeface="Calibri"/>
                        </a:rPr>
                        <a:t> Públicos identificados</a:t>
                      </a:r>
                      <a:endParaRPr lang="es-MX" sz="900" dirty="0" smtClean="0">
                        <a:latin typeface="StoneSansEF-MediumSC" pitchFamily="50" charset="0"/>
                        <a:ea typeface="Calibri"/>
                        <a:cs typeface="Times New Roman"/>
                      </a:endParaRPr>
                    </a:p>
                  </a:txBody>
                  <a:tcPr marL="83317" marR="83317"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 Centros</a:t>
                      </a:r>
                      <a:r>
                        <a:rPr lang="es-MX" sz="900" b="1" kern="1200" baseline="0" dirty="0" smtClean="0">
                          <a:solidFill>
                            <a:srgbClr val="FFFFFF"/>
                          </a:solidFill>
                          <a:latin typeface="StoneSansEF-MediumSC" pitchFamily="50" charset="0"/>
                          <a:ea typeface="Times New Roman"/>
                          <a:cs typeface="Calibri"/>
                        </a:rPr>
                        <a:t> Asistenciales</a:t>
                      </a:r>
                      <a:r>
                        <a:rPr lang="es-MX" sz="900" b="1" kern="1200" dirty="0" smtClean="0">
                          <a:solidFill>
                            <a:srgbClr val="FFFFFF"/>
                          </a:solidFill>
                          <a:latin typeface="StoneSansEF-MediumSC" pitchFamily="50" charset="0"/>
                          <a:ea typeface="Times New Roman"/>
                          <a:cs typeface="Calibri"/>
                        </a:rPr>
                        <a:t> para menores</a:t>
                      </a:r>
                      <a:r>
                        <a:rPr lang="es-MX" sz="900" b="1" kern="1200" baseline="0" dirty="0" smtClean="0">
                          <a:solidFill>
                            <a:srgbClr val="FFFFFF"/>
                          </a:solidFill>
                          <a:latin typeface="StoneSansEF-MediumSC" pitchFamily="50" charset="0"/>
                          <a:ea typeface="Times New Roman"/>
                          <a:cs typeface="Calibri"/>
                        </a:rPr>
                        <a:t> Privados identificados </a:t>
                      </a:r>
                      <a:endParaRPr lang="es-MX" sz="900" dirty="0" smtClean="0">
                        <a:latin typeface="StoneSansEF-MediumSC" pitchFamily="50" charset="0"/>
                        <a:ea typeface="Calibri"/>
                        <a:cs typeface="Times New Roman"/>
                      </a:endParaRPr>
                    </a:p>
                  </a:txBody>
                  <a:tcPr marL="83317" marR="83317"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Municipios donde se identificaron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 menores</a:t>
                      </a:r>
                      <a:endParaRPr lang="es-MX" sz="900" dirty="0" smtClean="0">
                        <a:latin typeface="StoneSansEF-MediumSC" pitchFamily="50" charset="0"/>
                        <a:ea typeface="Calibri"/>
                        <a:cs typeface="Times New Roman"/>
                      </a:endParaRPr>
                    </a:p>
                  </a:txBody>
                  <a:tcPr marL="83317" marR="83317"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766713">
                <a:tc>
                  <a:txBody>
                    <a:bodyPr/>
                    <a:lstStyle/>
                    <a:p>
                      <a:pPr algn="ctr">
                        <a:lnSpc>
                          <a:spcPct val="115000"/>
                        </a:lnSpc>
                        <a:spcAft>
                          <a:spcPts val="0"/>
                        </a:spcAft>
                      </a:pPr>
                      <a:r>
                        <a:rPr lang="es-MX" sz="1400" b="1" dirty="0" smtClean="0">
                          <a:solidFill>
                            <a:schemeClr val="bg1"/>
                          </a:solidFill>
                          <a:latin typeface="StoneSansEF-MediumSC" pitchFamily="50" charset="0"/>
                          <a:ea typeface="Calibri"/>
                          <a:cs typeface="Times New Roman"/>
                        </a:rPr>
                        <a:t>13</a:t>
                      </a:r>
                      <a:endParaRPr lang="es-MX" sz="1400" b="1" dirty="0">
                        <a:solidFill>
                          <a:schemeClr val="bg1"/>
                        </a:solidFill>
                        <a:latin typeface="StoneSansEF-MediumSC" pitchFamily="50" charset="0"/>
                        <a:ea typeface="Calibri"/>
                        <a:cs typeface="Times New Roman"/>
                      </a:endParaRPr>
                    </a:p>
                  </a:txBody>
                  <a:tcPr marL="83317" marR="83317"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MX" sz="1400" b="1" dirty="0" smtClean="0">
                          <a:solidFill>
                            <a:schemeClr val="bg1"/>
                          </a:solidFill>
                          <a:latin typeface="StoneSansEF-MediumSC" pitchFamily="50" charset="0"/>
                          <a:ea typeface="Calibri"/>
                          <a:cs typeface="Times New Roman"/>
                        </a:rPr>
                        <a:t>20</a:t>
                      </a:r>
                    </a:p>
                  </a:txBody>
                  <a:tcPr marL="83317" marR="83317"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MX" sz="1400" b="1" dirty="0" smtClean="0">
                          <a:latin typeface="StoneSansEF-MediumSC" pitchFamily="50" charset="0"/>
                          <a:ea typeface="Calibri"/>
                          <a:cs typeface="Times New Roman"/>
                        </a:rPr>
                        <a:t>15  </a:t>
                      </a:r>
                      <a:r>
                        <a:rPr lang="es-MX" sz="800" b="0" dirty="0" smtClean="0">
                          <a:latin typeface="StoneSansEF-MediumSC" pitchFamily="50" charset="0"/>
                          <a:ea typeface="Calibri"/>
                          <a:cs typeface="Times New Roman"/>
                        </a:rPr>
                        <a:t>(Xalapa, Córdoba, Orizaba, </a:t>
                      </a:r>
                      <a:r>
                        <a:rPr lang="es-MX" sz="800" b="0" dirty="0" err="1" smtClean="0">
                          <a:latin typeface="StoneSansEF-MediumSC" pitchFamily="50" charset="0"/>
                          <a:ea typeface="Calibri"/>
                          <a:cs typeface="Times New Roman"/>
                        </a:rPr>
                        <a:t>Huatusco</a:t>
                      </a:r>
                      <a:r>
                        <a:rPr lang="es-MX" sz="800" b="0" dirty="0" smtClean="0">
                          <a:latin typeface="StoneSansEF-MediumSC" pitchFamily="50" charset="0"/>
                          <a:ea typeface="Calibri"/>
                          <a:cs typeface="Times New Roman"/>
                        </a:rPr>
                        <a:t>,</a:t>
                      </a:r>
                      <a:r>
                        <a:rPr lang="es-MX" sz="800" b="0" baseline="0" dirty="0" smtClean="0">
                          <a:latin typeface="StoneSansEF-MediumSC" pitchFamily="50" charset="0"/>
                          <a:ea typeface="Calibri"/>
                          <a:cs typeface="Times New Roman"/>
                        </a:rPr>
                        <a:t> </a:t>
                      </a:r>
                      <a:r>
                        <a:rPr lang="es-MX" sz="800" b="0" dirty="0" smtClean="0">
                          <a:latin typeface="StoneSansEF-MediumSC" pitchFamily="50" charset="0"/>
                          <a:ea typeface="Calibri"/>
                          <a:cs typeface="Times New Roman"/>
                        </a:rPr>
                        <a:t> Veracruz,  Martínez de la Torre,</a:t>
                      </a:r>
                      <a:r>
                        <a:rPr lang="es-MX" sz="800" b="0" baseline="0" dirty="0" smtClean="0">
                          <a:latin typeface="StoneSansEF-MediumSC" pitchFamily="50" charset="0"/>
                          <a:ea typeface="Calibri"/>
                          <a:cs typeface="Times New Roman"/>
                        </a:rPr>
                        <a:t>  Tuxpan, Papantla de Olarte, Poza Rica, Oluta, Jáltipan, Las </a:t>
                      </a:r>
                      <a:r>
                        <a:rPr lang="es-MX" sz="800" b="0" baseline="0" dirty="0" err="1" smtClean="0">
                          <a:latin typeface="StoneSansEF-MediumSC" pitchFamily="50" charset="0"/>
                          <a:ea typeface="Calibri"/>
                          <a:cs typeface="Times New Roman"/>
                        </a:rPr>
                        <a:t>Choapas</a:t>
                      </a:r>
                      <a:r>
                        <a:rPr lang="es-MX" sz="800" b="0" baseline="0" dirty="0" smtClean="0">
                          <a:latin typeface="StoneSansEF-MediumSC" pitchFamily="50" charset="0"/>
                          <a:ea typeface="Calibri"/>
                          <a:cs typeface="Times New Roman"/>
                        </a:rPr>
                        <a:t>. Coatzacoalcos,  Las Choapas, </a:t>
                      </a:r>
                      <a:r>
                        <a:rPr lang="es-MX" sz="800" b="0" baseline="0" dirty="0" err="1" smtClean="0">
                          <a:latin typeface="StoneSansEF-MediumSC" pitchFamily="50" charset="0"/>
                          <a:ea typeface="Calibri"/>
                          <a:cs typeface="Times New Roman"/>
                        </a:rPr>
                        <a:t>yBanderilla</a:t>
                      </a:r>
                      <a:r>
                        <a:rPr lang="es-MX" sz="800" b="0" baseline="0" dirty="0" smtClean="0">
                          <a:latin typeface="StoneSansEF-MediumSC" pitchFamily="50" charset="0"/>
                          <a:ea typeface="Calibri"/>
                          <a:cs typeface="Times New Roman"/>
                        </a:rPr>
                        <a:t> </a:t>
                      </a:r>
                    </a:p>
                    <a:p>
                      <a:pPr algn="ctr">
                        <a:lnSpc>
                          <a:spcPct val="115000"/>
                        </a:lnSpc>
                        <a:spcAft>
                          <a:spcPts val="0"/>
                        </a:spcAft>
                      </a:pPr>
                      <a:endParaRPr lang="es-MX" sz="900" b="0" dirty="0" smtClean="0">
                        <a:latin typeface="StoneSansEF-MediumSC" pitchFamily="50" charset="0"/>
                        <a:ea typeface="Calibri"/>
                        <a:cs typeface="Times New Roman"/>
                      </a:endParaRPr>
                    </a:p>
                  </a:txBody>
                  <a:tcPr marL="83317" marR="83317"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4" name="13 Tabla"/>
          <p:cNvGraphicFramePr>
            <a:graphicFrameLocks noGrp="1"/>
          </p:cNvGraphicFramePr>
          <p:nvPr/>
        </p:nvGraphicFramePr>
        <p:xfrm>
          <a:off x="179388" y="2686050"/>
          <a:ext cx="8785225" cy="904875"/>
        </p:xfrm>
        <a:graphic>
          <a:graphicData uri="http://schemas.openxmlformats.org/drawingml/2006/table">
            <a:tbl>
              <a:tblPr/>
              <a:tblGrid>
                <a:gridCol w="2501513"/>
                <a:gridCol w="2827203"/>
                <a:gridCol w="3456509"/>
              </a:tblGrid>
              <a:tr h="576131">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a:t>
                      </a:r>
                      <a:r>
                        <a:rPr lang="es-MX" sz="900" b="1" kern="1200" baseline="0" dirty="0" smtClean="0">
                          <a:solidFill>
                            <a:srgbClr val="FFFFFF"/>
                          </a:solidFill>
                          <a:latin typeface="StoneSansEF-MediumSC" pitchFamily="50" charset="0"/>
                          <a:ea typeface="Times New Roman"/>
                          <a:cs typeface="Calibri"/>
                        </a:rPr>
                        <a:t> </a:t>
                      </a:r>
                      <a:r>
                        <a:rPr lang="es-MX" sz="900" b="1" kern="1200" dirty="0" smtClean="0">
                          <a:solidFill>
                            <a:srgbClr val="FFFFFF"/>
                          </a:solidFill>
                          <a:latin typeface="StoneSansEF-MediumSC" pitchFamily="50" charset="0"/>
                          <a:ea typeface="Times New Roman"/>
                          <a:cs typeface="Calibri"/>
                        </a:rPr>
                        <a:t>menores</a:t>
                      </a:r>
                      <a:r>
                        <a:rPr lang="es-MX" sz="900" b="1" kern="1200" baseline="0" dirty="0" smtClean="0">
                          <a:solidFill>
                            <a:srgbClr val="FFFFFF"/>
                          </a:solidFill>
                          <a:latin typeface="StoneSansEF-MediumSC" pitchFamily="50" charset="0"/>
                          <a:ea typeface="Times New Roman"/>
                          <a:cs typeface="Calibri"/>
                        </a:rPr>
                        <a:t> identificados</a:t>
                      </a:r>
                      <a:endParaRPr lang="es-MX" sz="900" dirty="0" smtClean="0">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 Centros</a:t>
                      </a:r>
                      <a:r>
                        <a:rPr lang="es-MX" sz="900" b="1" kern="1200" baseline="0" dirty="0" smtClean="0">
                          <a:solidFill>
                            <a:srgbClr val="FFFFFF"/>
                          </a:solidFill>
                          <a:latin typeface="StoneSansEF-MediumSC" pitchFamily="50" charset="0"/>
                          <a:ea typeface="Times New Roman"/>
                          <a:cs typeface="Calibri"/>
                        </a:rPr>
                        <a:t> Asistenciales</a:t>
                      </a:r>
                      <a:r>
                        <a:rPr lang="es-MX" sz="900" b="1" kern="1200" dirty="0" smtClean="0">
                          <a:solidFill>
                            <a:srgbClr val="FFFFFF"/>
                          </a:solidFill>
                          <a:latin typeface="StoneSansEF-MediumSC" pitchFamily="50" charset="0"/>
                          <a:ea typeface="Times New Roman"/>
                          <a:cs typeface="Calibri"/>
                        </a:rPr>
                        <a:t> para menores</a:t>
                      </a:r>
                      <a:r>
                        <a:rPr lang="es-MX" sz="900" b="1" kern="1200" baseline="0" dirty="0" smtClean="0">
                          <a:solidFill>
                            <a:srgbClr val="FFFFFF"/>
                          </a:solidFill>
                          <a:latin typeface="StoneSansEF-MediumSC" pitchFamily="50" charset="0"/>
                          <a:ea typeface="Times New Roman"/>
                          <a:cs typeface="Calibri"/>
                        </a:rPr>
                        <a:t> identificados con información de soporte</a:t>
                      </a:r>
                      <a:endParaRPr lang="es-MX" sz="900" dirty="0" smtClean="0">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Capacidad Total</a:t>
                      </a:r>
                      <a:r>
                        <a:rPr lang="es-MX" sz="900" b="1" kern="1200" baseline="0" dirty="0" smtClean="0">
                          <a:solidFill>
                            <a:srgbClr val="FFFFFF"/>
                          </a:solidFill>
                          <a:latin typeface="StoneSansEF-MediumSC" pitchFamily="50" charset="0"/>
                          <a:ea typeface="Times New Roman"/>
                          <a:cs typeface="Calibri"/>
                        </a:rPr>
                        <a:t> de espacios para albergar menores en Albergues y/o Centros Asistenciales identificados</a:t>
                      </a:r>
                      <a:endParaRPr lang="es-MX" sz="900" dirty="0" smtClean="0">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28744">
                <a:tc>
                  <a:txBody>
                    <a:bodyPr/>
                    <a:lstStyle/>
                    <a:p>
                      <a:pPr algn="ctr">
                        <a:lnSpc>
                          <a:spcPct val="115000"/>
                        </a:lnSpc>
                        <a:spcAft>
                          <a:spcPts val="0"/>
                        </a:spcAft>
                      </a:pPr>
                      <a:r>
                        <a:rPr lang="es-MX" sz="1400" b="1" dirty="0" smtClean="0">
                          <a:solidFill>
                            <a:schemeClr val="bg1"/>
                          </a:solidFill>
                          <a:latin typeface="StoneSansEF-MediumSC" pitchFamily="50" charset="0"/>
                          <a:ea typeface="Calibri"/>
                          <a:cs typeface="Times New Roman"/>
                        </a:rPr>
                        <a:t>33</a:t>
                      </a:r>
                      <a:endParaRPr lang="es-MX" sz="1400" b="1" dirty="0">
                        <a:solidFill>
                          <a:schemeClr val="bg1"/>
                        </a:solidFill>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MX" sz="1400" b="1" dirty="0" smtClean="0">
                          <a:solidFill>
                            <a:schemeClr val="bg1"/>
                          </a:solidFill>
                          <a:latin typeface="StoneSansEF-MediumSC" pitchFamily="50" charset="0"/>
                          <a:ea typeface="Calibri"/>
                          <a:cs typeface="Times New Roman"/>
                        </a:rPr>
                        <a:t>33</a:t>
                      </a:r>
                      <a:endParaRPr lang="es-MX" sz="1400" b="1" dirty="0">
                        <a:solidFill>
                          <a:schemeClr val="bg1"/>
                        </a:solidFill>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MX" sz="1400" b="1" dirty="0" smtClean="0">
                          <a:solidFill>
                            <a:schemeClr val="bg1"/>
                          </a:solidFill>
                          <a:latin typeface="StoneSansEF-MediumSC" pitchFamily="50" charset="0"/>
                          <a:ea typeface="Times New Roman"/>
                          <a:cs typeface="Times New Roman"/>
                        </a:rPr>
                        <a:t>1,</a:t>
                      </a:r>
                      <a:r>
                        <a:rPr lang="es-MX" sz="1400" b="1" baseline="0" dirty="0" smtClean="0">
                          <a:solidFill>
                            <a:schemeClr val="bg1"/>
                          </a:solidFill>
                          <a:latin typeface="StoneSansEF-MediumSC" pitchFamily="50" charset="0"/>
                          <a:ea typeface="Times New Roman"/>
                          <a:cs typeface="Times New Roman"/>
                        </a:rPr>
                        <a:t> 155</a:t>
                      </a:r>
                      <a:endParaRPr lang="es-MX" sz="1400" b="1" dirty="0">
                        <a:solidFill>
                          <a:schemeClr val="bg1"/>
                        </a:solidFill>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r>
            </a:tbl>
          </a:graphicData>
        </a:graphic>
      </p:graphicFrame>
      <p:graphicFrame>
        <p:nvGraphicFramePr>
          <p:cNvPr id="12" name="11 Tabla"/>
          <p:cNvGraphicFramePr>
            <a:graphicFrameLocks noGrp="1"/>
          </p:cNvGraphicFramePr>
          <p:nvPr/>
        </p:nvGraphicFramePr>
        <p:xfrm>
          <a:off x="179388" y="4749800"/>
          <a:ext cx="8785225" cy="927440"/>
        </p:xfrm>
        <a:graphic>
          <a:graphicData uri="http://schemas.openxmlformats.org/drawingml/2006/table">
            <a:tbl>
              <a:tblPr/>
              <a:tblGrid>
                <a:gridCol w="2501513"/>
                <a:gridCol w="2827203"/>
                <a:gridCol w="3456509"/>
              </a:tblGrid>
              <a:tr h="539643">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a:t>
                      </a:r>
                      <a:r>
                        <a:rPr lang="es-MX" sz="900" b="1" kern="1200" baseline="0" dirty="0" smtClean="0">
                          <a:solidFill>
                            <a:srgbClr val="FFFFFF"/>
                          </a:solidFill>
                          <a:latin typeface="StoneSansEF-MediumSC" pitchFamily="50" charset="0"/>
                          <a:ea typeface="Times New Roman"/>
                          <a:cs typeface="Calibri"/>
                        </a:rPr>
                        <a:t> </a:t>
                      </a:r>
                      <a:r>
                        <a:rPr lang="es-MX" sz="900" b="1" kern="1200" dirty="0" smtClean="0">
                          <a:solidFill>
                            <a:srgbClr val="FFFFFF"/>
                          </a:solidFill>
                          <a:latin typeface="StoneSansEF-MediumSC" pitchFamily="50" charset="0"/>
                          <a:ea typeface="Times New Roman"/>
                          <a:cs typeface="Calibri"/>
                        </a:rPr>
                        <a:t>menores</a:t>
                      </a:r>
                      <a:r>
                        <a:rPr lang="es-MX" sz="900" b="1" kern="1200" baseline="0" dirty="0" smtClean="0">
                          <a:solidFill>
                            <a:srgbClr val="FFFFFF"/>
                          </a:solidFill>
                          <a:latin typeface="StoneSansEF-MediumSC" pitchFamily="50" charset="0"/>
                          <a:ea typeface="Times New Roman"/>
                          <a:cs typeface="Calibri"/>
                        </a:rPr>
                        <a:t> de origen religioso</a:t>
                      </a:r>
                      <a:endParaRPr lang="es-MX" sz="900" dirty="0" smtClean="0">
                        <a:latin typeface="StoneSansEF-MediumSC" pitchFamily="50" charset="0"/>
                        <a:ea typeface="Calibri"/>
                        <a:cs typeface="Times New Roman"/>
                      </a:endParaRPr>
                    </a:p>
                  </a:txBody>
                  <a:tcPr marL="83317" marR="83317" marT="43709" marB="437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 Centros</a:t>
                      </a:r>
                      <a:r>
                        <a:rPr lang="es-MX" sz="900" b="1" kern="1200" baseline="0" dirty="0" smtClean="0">
                          <a:solidFill>
                            <a:srgbClr val="FFFFFF"/>
                          </a:solidFill>
                          <a:latin typeface="StoneSansEF-MediumSC" pitchFamily="50" charset="0"/>
                          <a:ea typeface="Times New Roman"/>
                          <a:cs typeface="Calibri"/>
                        </a:rPr>
                        <a:t> Asistenciales</a:t>
                      </a:r>
                      <a:r>
                        <a:rPr lang="es-MX" sz="900" b="1" kern="1200" dirty="0" smtClean="0">
                          <a:solidFill>
                            <a:srgbClr val="FFFFFF"/>
                          </a:solidFill>
                          <a:latin typeface="StoneSansEF-MediumSC" pitchFamily="50" charset="0"/>
                          <a:ea typeface="Times New Roman"/>
                          <a:cs typeface="Calibri"/>
                        </a:rPr>
                        <a:t> para menores</a:t>
                      </a:r>
                      <a:r>
                        <a:rPr lang="es-MX" sz="900" b="1" kern="1200" baseline="0" dirty="0" smtClean="0">
                          <a:solidFill>
                            <a:srgbClr val="FFFFFF"/>
                          </a:solidFill>
                          <a:latin typeface="StoneSansEF-MediumSC" pitchFamily="50" charset="0"/>
                          <a:ea typeface="Times New Roman"/>
                          <a:cs typeface="Calibri"/>
                        </a:rPr>
                        <a:t> dependientes de Sistemas  DIF Municipales</a:t>
                      </a:r>
                      <a:endParaRPr lang="es-MX" sz="900" dirty="0" smtClean="0">
                        <a:latin typeface="StoneSansEF-MediumSC" pitchFamily="50" charset="0"/>
                        <a:ea typeface="Calibri"/>
                        <a:cs typeface="Times New Roman"/>
                      </a:endParaRPr>
                    </a:p>
                  </a:txBody>
                  <a:tcPr marL="83317" marR="83317" marT="43709" marB="437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a:t>
                      </a:r>
                      <a:r>
                        <a:rPr lang="es-MX" sz="900" b="1" kern="1200" baseline="0" dirty="0" smtClean="0">
                          <a:solidFill>
                            <a:srgbClr val="FFFFFF"/>
                          </a:solidFill>
                          <a:latin typeface="StoneSansEF-MediumSC" pitchFamily="50" charset="0"/>
                          <a:ea typeface="Times New Roman"/>
                          <a:cs typeface="Calibri"/>
                        </a:rPr>
                        <a:t> Centros Asistenciales para menores dependientes del Sistema DIF Estatal</a:t>
                      </a:r>
                      <a:endParaRPr lang="es-MX" sz="900" dirty="0" smtClean="0">
                        <a:latin typeface="StoneSansEF-MediumSC" pitchFamily="50" charset="0"/>
                        <a:ea typeface="Calibri"/>
                        <a:cs typeface="Times New Roman"/>
                      </a:endParaRPr>
                    </a:p>
                  </a:txBody>
                  <a:tcPr marL="83317" marR="83317" marT="43709" marB="437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66820">
                <a:tc>
                  <a:txBody>
                    <a:bodyPr/>
                    <a:lstStyle/>
                    <a:p>
                      <a:pPr algn="ctr">
                        <a:lnSpc>
                          <a:spcPct val="115000"/>
                        </a:lnSpc>
                        <a:spcAft>
                          <a:spcPts val="0"/>
                        </a:spcAft>
                      </a:pPr>
                      <a:r>
                        <a:rPr lang="es-MX" sz="1500" b="1" dirty="0" smtClean="0">
                          <a:latin typeface="StoneSansEF-MediumSC" pitchFamily="50" charset="0"/>
                          <a:ea typeface="Calibri"/>
                          <a:cs typeface="Times New Roman"/>
                        </a:rPr>
                        <a:t>9</a:t>
                      </a:r>
                      <a:endParaRPr lang="es-MX" sz="1500" b="1" dirty="0">
                        <a:latin typeface="StoneSansEF-MediumSC" pitchFamily="50" charset="0"/>
                        <a:ea typeface="Calibri"/>
                        <a:cs typeface="Times New Roman"/>
                      </a:endParaRPr>
                    </a:p>
                  </a:txBody>
                  <a:tcPr marL="83317" marR="83317" marT="43709" marB="437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s-MX" sz="1500" b="1" dirty="0" smtClean="0">
                          <a:latin typeface="StoneSansEF-MediumSC" pitchFamily="50" charset="0"/>
                          <a:ea typeface="Calibri"/>
                          <a:cs typeface="Times New Roman"/>
                        </a:rPr>
                        <a:t>13</a:t>
                      </a:r>
                      <a:endParaRPr lang="es-MX" sz="1500" b="1" dirty="0">
                        <a:latin typeface="StoneSansEF-MediumSC" pitchFamily="50" charset="0"/>
                        <a:ea typeface="Calibri"/>
                        <a:cs typeface="Times New Roman"/>
                      </a:endParaRPr>
                    </a:p>
                  </a:txBody>
                  <a:tcPr marL="83317" marR="83317" marT="43709" marB="437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s-MX" sz="1500" b="1" dirty="0" smtClean="0">
                          <a:latin typeface="StoneSansEF-MediumSC" pitchFamily="50" charset="0"/>
                          <a:ea typeface="Times New Roman"/>
                          <a:cs typeface="Times New Roman"/>
                        </a:rPr>
                        <a:t>1</a:t>
                      </a:r>
                      <a:endParaRPr lang="es-MX" sz="1500" b="1" dirty="0">
                        <a:latin typeface="StoneSansEF-MediumSC" pitchFamily="50" charset="0"/>
                        <a:ea typeface="Calibri"/>
                        <a:cs typeface="Times New Roman"/>
                      </a:endParaRPr>
                    </a:p>
                  </a:txBody>
                  <a:tcPr marL="83317" marR="83317" marT="43709" marB="437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3" name="12 Tabla"/>
          <p:cNvGraphicFramePr>
            <a:graphicFrameLocks noGrp="1"/>
          </p:cNvGraphicFramePr>
          <p:nvPr/>
        </p:nvGraphicFramePr>
        <p:xfrm>
          <a:off x="179388" y="5805488"/>
          <a:ext cx="2520950" cy="1052512"/>
        </p:xfrm>
        <a:graphic>
          <a:graphicData uri="http://schemas.openxmlformats.org/drawingml/2006/table">
            <a:tbl>
              <a:tblPr/>
              <a:tblGrid>
                <a:gridCol w="2520950"/>
              </a:tblGrid>
              <a:tr h="720749">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a:t>
                      </a:r>
                      <a:r>
                        <a:rPr lang="es-MX" sz="900" b="1" kern="1200" baseline="0" dirty="0" smtClean="0">
                          <a:solidFill>
                            <a:srgbClr val="FFFFFF"/>
                          </a:solidFill>
                          <a:latin typeface="StoneSansEF-MediumSC" pitchFamily="50" charset="0"/>
                          <a:ea typeface="Times New Roman"/>
                          <a:cs typeface="Calibri"/>
                        </a:rPr>
                        <a:t> </a:t>
                      </a:r>
                      <a:r>
                        <a:rPr lang="es-MX" sz="900" b="1" kern="1200" dirty="0" smtClean="0">
                          <a:solidFill>
                            <a:srgbClr val="FFFFFF"/>
                          </a:solidFill>
                          <a:latin typeface="StoneSansEF-MediumSC" pitchFamily="50" charset="0"/>
                          <a:ea typeface="Times New Roman"/>
                          <a:cs typeface="Calibri"/>
                        </a:rPr>
                        <a:t>menores</a:t>
                      </a:r>
                      <a:r>
                        <a:rPr lang="es-MX" sz="900" b="1" kern="1200" baseline="0" dirty="0" smtClean="0">
                          <a:solidFill>
                            <a:srgbClr val="FFFFFF"/>
                          </a:solidFill>
                          <a:latin typeface="StoneSansEF-MediumSC" pitchFamily="50" charset="0"/>
                          <a:ea typeface="Times New Roman"/>
                          <a:cs typeface="Calibri"/>
                        </a:rPr>
                        <a:t> dependientes del Sistema DIF Municipales sin Acta constitutiva</a:t>
                      </a:r>
                      <a:endParaRPr lang="es-MX" sz="900" dirty="0" smtClean="0">
                        <a:latin typeface="StoneSansEF-MediumSC" pitchFamily="50" charset="0"/>
                        <a:ea typeface="Calibri"/>
                        <a:cs typeface="Times New Roman"/>
                      </a:endParaRPr>
                    </a:p>
                  </a:txBody>
                  <a:tcPr marL="83322" marR="83322" marT="41727" marB="417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31763">
                <a:tc>
                  <a:txBody>
                    <a:bodyPr/>
                    <a:lstStyle/>
                    <a:p>
                      <a:pPr algn="ctr">
                        <a:lnSpc>
                          <a:spcPct val="115000"/>
                        </a:lnSpc>
                        <a:spcAft>
                          <a:spcPts val="0"/>
                        </a:spcAft>
                      </a:pPr>
                      <a:r>
                        <a:rPr lang="es-MX" sz="1400" b="1" dirty="0" smtClean="0">
                          <a:latin typeface="StoneSansEF-MediumSC" pitchFamily="50" charset="0"/>
                          <a:ea typeface="Calibri"/>
                          <a:cs typeface="Times New Roman"/>
                        </a:rPr>
                        <a:t>13</a:t>
                      </a:r>
                      <a:endParaRPr lang="es-MX" sz="1400" b="1" dirty="0">
                        <a:latin typeface="StoneSansEF-MediumSC" pitchFamily="50" charset="0"/>
                        <a:ea typeface="Calibri"/>
                        <a:cs typeface="Times New Roman"/>
                      </a:endParaRPr>
                    </a:p>
                  </a:txBody>
                  <a:tcPr marL="83322" marR="83322" marT="41727" marB="417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6" name="15 Tabla"/>
          <p:cNvGraphicFramePr>
            <a:graphicFrameLocks noGrp="1"/>
          </p:cNvGraphicFramePr>
          <p:nvPr/>
        </p:nvGraphicFramePr>
        <p:xfrm>
          <a:off x="2700338" y="5815013"/>
          <a:ext cx="2827337" cy="885825"/>
        </p:xfrm>
        <a:graphic>
          <a:graphicData uri="http://schemas.openxmlformats.org/drawingml/2006/table">
            <a:tbl>
              <a:tblPr/>
              <a:tblGrid>
                <a:gridCol w="2827337"/>
              </a:tblGrid>
              <a:tr h="533619">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 Centros</a:t>
                      </a:r>
                      <a:r>
                        <a:rPr lang="es-MX" sz="900" b="1" kern="1200" baseline="0" dirty="0" smtClean="0">
                          <a:solidFill>
                            <a:srgbClr val="FFFFFF"/>
                          </a:solidFill>
                          <a:latin typeface="StoneSansEF-MediumSC" pitchFamily="50" charset="0"/>
                          <a:ea typeface="Times New Roman"/>
                          <a:cs typeface="Calibri"/>
                        </a:rPr>
                        <a:t> Asistenciales</a:t>
                      </a:r>
                      <a:r>
                        <a:rPr lang="es-MX" sz="900" b="1" kern="1200" dirty="0" smtClean="0">
                          <a:solidFill>
                            <a:srgbClr val="FFFFFF"/>
                          </a:solidFill>
                          <a:latin typeface="StoneSansEF-MediumSC" pitchFamily="50" charset="0"/>
                          <a:ea typeface="Times New Roman"/>
                          <a:cs typeface="Calibri"/>
                        </a:rPr>
                        <a:t> para menores</a:t>
                      </a:r>
                      <a:r>
                        <a:rPr lang="es-MX" sz="900" b="1" kern="1200" baseline="0" dirty="0" smtClean="0">
                          <a:solidFill>
                            <a:srgbClr val="FFFFFF"/>
                          </a:solidFill>
                          <a:latin typeface="StoneSansEF-MediumSC" pitchFamily="50" charset="0"/>
                          <a:ea typeface="Times New Roman"/>
                          <a:cs typeface="Calibri"/>
                        </a:rPr>
                        <a:t> que cuentan con RFC</a:t>
                      </a:r>
                      <a:endParaRPr lang="es-MX" sz="900" dirty="0" smtClean="0">
                        <a:latin typeface="StoneSansEF-MediumSC" pitchFamily="50" charset="0"/>
                        <a:ea typeface="Calibri"/>
                        <a:cs typeface="Times New Roman"/>
                      </a:endParaRPr>
                    </a:p>
                  </a:txBody>
                  <a:tcPr marL="83321" marR="83321" marT="41716" marB="4171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52206">
                <a:tc>
                  <a:txBody>
                    <a:bodyPr/>
                    <a:lstStyle/>
                    <a:p>
                      <a:pPr algn="ctr">
                        <a:lnSpc>
                          <a:spcPct val="115000"/>
                        </a:lnSpc>
                        <a:spcAft>
                          <a:spcPts val="0"/>
                        </a:spcAft>
                      </a:pPr>
                      <a:r>
                        <a:rPr lang="es-MX" sz="1400" b="1" dirty="0" smtClean="0">
                          <a:latin typeface="StoneSansEF-MediumSC" pitchFamily="50" charset="0"/>
                          <a:ea typeface="Calibri"/>
                          <a:cs typeface="Times New Roman"/>
                        </a:rPr>
                        <a:t>20</a:t>
                      </a:r>
                      <a:endParaRPr lang="es-MX" sz="1400" b="1" dirty="0">
                        <a:latin typeface="StoneSansEF-MediumSC" pitchFamily="50" charset="0"/>
                        <a:ea typeface="Calibri"/>
                        <a:cs typeface="Times New Roman"/>
                      </a:endParaRPr>
                    </a:p>
                  </a:txBody>
                  <a:tcPr marL="83321" marR="83321" marT="41716" marB="4171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7" name="16 Tabla"/>
          <p:cNvGraphicFramePr>
            <a:graphicFrameLocks noGrp="1"/>
          </p:cNvGraphicFramePr>
          <p:nvPr/>
        </p:nvGraphicFramePr>
        <p:xfrm>
          <a:off x="5527675" y="5805488"/>
          <a:ext cx="3455988" cy="885825"/>
        </p:xfrm>
        <a:graphic>
          <a:graphicData uri="http://schemas.openxmlformats.org/drawingml/2006/table">
            <a:tbl>
              <a:tblPr/>
              <a:tblGrid>
                <a:gridCol w="3455988"/>
              </a:tblGrid>
              <a:tr h="523939">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a:t>
                      </a:r>
                      <a:r>
                        <a:rPr lang="es-MX" sz="900" b="1" kern="1200" baseline="0" dirty="0" smtClean="0">
                          <a:solidFill>
                            <a:srgbClr val="FFFFFF"/>
                          </a:solidFill>
                          <a:latin typeface="StoneSansEF-MediumSC" pitchFamily="50" charset="0"/>
                          <a:ea typeface="Times New Roman"/>
                          <a:cs typeface="Calibri"/>
                        </a:rPr>
                        <a:t> Centros Asistenciales para menores </a:t>
                      </a:r>
                    </a:p>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baseline="0" dirty="0" smtClean="0">
                          <a:solidFill>
                            <a:srgbClr val="FFFFFF"/>
                          </a:solidFill>
                          <a:latin typeface="StoneSansEF-MediumSC" pitchFamily="50" charset="0"/>
                          <a:ea typeface="Times New Roman"/>
                          <a:cs typeface="Calibri"/>
                        </a:rPr>
                        <a:t>que no cuentan con RFC</a:t>
                      </a:r>
                      <a:endParaRPr lang="es-MX" sz="900" dirty="0" smtClean="0">
                        <a:latin typeface="StoneSansEF-MediumSC" pitchFamily="50" charset="0"/>
                        <a:ea typeface="Calibri"/>
                        <a:cs typeface="Times New Roman"/>
                      </a:endParaRPr>
                    </a:p>
                  </a:txBody>
                  <a:tcPr marL="83304" marR="83304" marT="41685" marB="416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61886">
                <a:tc>
                  <a:txBody>
                    <a:bodyPr/>
                    <a:lstStyle/>
                    <a:p>
                      <a:pPr algn="ctr">
                        <a:lnSpc>
                          <a:spcPct val="115000"/>
                        </a:lnSpc>
                        <a:spcAft>
                          <a:spcPts val="0"/>
                        </a:spcAft>
                      </a:pPr>
                      <a:r>
                        <a:rPr lang="es-MX" sz="1400" b="1" dirty="0" smtClean="0">
                          <a:latin typeface="Calibri"/>
                          <a:ea typeface="Calibri"/>
                          <a:cs typeface="Times New Roman"/>
                        </a:rPr>
                        <a:t>13</a:t>
                      </a:r>
                      <a:endParaRPr lang="es-MX" sz="1400" b="1" dirty="0">
                        <a:latin typeface="Calibri"/>
                        <a:ea typeface="Calibri"/>
                        <a:cs typeface="Times New Roman"/>
                      </a:endParaRPr>
                    </a:p>
                  </a:txBody>
                  <a:tcPr marL="83304" marR="83304" marT="41685" marB="416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sp>
        <p:nvSpPr>
          <p:cNvPr id="18" name="17 Rectángulo"/>
          <p:cNvSpPr/>
          <p:nvPr/>
        </p:nvSpPr>
        <p:spPr>
          <a:xfrm>
            <a:off x="179388" y="1196975"/>
            <a:ext cx="2016125" cy="360363"/>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dirty="0">
                <a:solidFill>
                  <a:schemeClr val="bg1"/>
                </a:solidFill>
              </a:rPr>
              <a:t>Resumen Final</a:t>
            </a:r>
          </a:p>
        </p:txBody>
      </p:sp>
      <p:sp>
        <p:nvSpPr>
          <p:cNvPr id="11" name="3 Título"/>
          <p:cNvSpPr txBox="1">
            <a:spLocks/>
          </p:cNvSpPr>
          <p:nvPr/>
        </p:nvSpPr>
        <p:spPr>
          <a:xfrm>
            <a:off x="2339975" y="1123950"/>
            <a:ext cx="6551613" cy="576263"/>
          </a:xfrm>
          <a:prstGeom prst="rect">
            <a:avLst/>
          </a:prstGeom>
          <a:solidFill>
            <a:schemeClr val="accent4">
              <a:lumMod val="50000"/>
            </a:schemeClr>
          </a:solidFill>
        </p:spPr>
        <p:txBody>
          <a:bodyPr/>
          <a:lstStyle/>
          <a:p>
            <a:pPr algn="jus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388" y="1887538"/>
          <a:ext cx="8785225" cy="820737"/>
        </p:xfrm>
        <a:graphic>
          <a:graphicData uri="http://schemas.openxmlformats.org/drawingml/2006/table">
            <a:tbl>
              <a:tblPr/>
              <a:tblGrid>
                <a:gridCol w="2267159"/>
                <a:gridCol w="6518066"/>
              </a:tblGrid>
              <a:tr h="820737">
                <a:tc>
                  <a:txBody>
                    <a:bodyPr/>
                    <a:lstStyle/>
                    <a:p>
                      <a:pPr algn="ctr">
                        <a:lnSpc>
                          <a:spcPct val="115000"/>
                        </a:lnSpc>
                        <a:spcAft>
                          <a:spcPts val="0"/>
                        </a:spcAft>
                      </a:pPr>
                      <a:r>
                        <a:rPr lang="es-MX" sz="2800" b="1" dirty="0" smtClean="0">
                          <a:solidFill>
                            <a:schemeClr val="bg1"/>
                          </a:solidFill>
                          <a:latin typeface="StoneSansEF-MediumSC" pitchFamily="50" charset="0"/>
                          <a:ea typeface="Calibri"/>
                          <a:cs typeface="Times New Roman"/>
                        </a:rPr>
                        <a:t>2</a:t>
                      </a:r>
                      <a:endParaRPr lang="es-MX" sz="2800" b="1" dirty="0">
                        <a:solidFill>
                          <a:schemeClr val="bg1"/>
                        </a:solidFill>
                        <a:latin typeface="StoneSansEF-MediumSC" pitchFamily="50" charset="0"/>
                        <a:ea typeface="Calibri"/>
                        <a:cs typeface="Times New Roman"/>
                      </a:endParaRPr>
                    </a:p>
                  </a:txBody>
                  <a:tcPr marL="83319" marR="83319" marT="41699" marB="416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50000"/>
                      </a:schemeClr>
                    </a:solidFill>
                  </a:tcPr>
                </a:tc>
                <a:tc>
                  <a:txBody>
                    <a:bodyPr/>
                    <a:lstStyle/>
                    <a:p>
                      <a:pPr algn="just"/>
                      <a:r>
                        <a:rPr lang="es-MX" sz="1050" b="0" dirty="0" smtClean="0">
                          <a:solidFill>
                            <a:schemeClr val="bg1"/>
                          </a:solidFill>
                          <a:latin typeface="StoneSansEF-MediumSC" pitchFamily="50" charset="0"/>
                        </a:rPr>
                        <a:t>Actualizar la relación de los centros o albergues públicos y privados identificados en el ejercicio inmediato anterior del Subprograma Fortalecimiento a las Procuradurías de la Defensa del Menor y la Familia, que tengan bajo su cuidado a menores en situación de desamparo o vulnerabilidad en su localidad. RESULTADOS MAYO</a:t>
                      </a:r>
                      <a:r>
                        <a:rPr lang="es-MX" sz="1050" b="0" baseline="0" dirty="0" smtClean="0">
                          <a:solidFill>
                            <a:schemeClr val="bg1"/>
                          </a:solidFill>
                          <a:latin typeface="StoneSansEF-MediumSC" pitchFamily="50" charset="0"/>
                        </a:rPr>
                        <a:t> – 05 DE DICIEMBRE</a:t>
                      </a:r>
                      <a:r>
                        <a:rPr lang="es-MX" sz="1050" b="0" dirty="0" smtClean="0">
                          <a:solidFill>
                            <a:schemeClr val="bg1"/>
                          </a:solidFill>
                          <a:latin typeface="StoneSansEF-MediumSC" pitchFamily="50" charset="0"/>
                        </a:rPr>
                        <a:t> 2014.</a:t>
                      </a:r>
                      <a:endParaRPr lang="es-MX" sz="1050" b="0" dirty="0">
                        <a:solidFill>
                          <a:schemeClr val="bg1"/>
                        </a:solidFill>
                        <a:latin typeface="StoneSansEF-MediumSC" pitchFamily="50" charset="0"/>
                      </a:endParaRPr>
                    </a:p>
                  </a:txBody>
                  <a:tcPr marL="83319" marR="83319" marT="41699" marB="4169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4">
                        <a:lumMod val="75000"/>
                      </a:schemeClr>
                    </a:solidFill>
                  </a:tcPr>
                </a:tc>
              </a:tr>
            </a:tbl>
          </a:graphicData>
        </a:graphic>
      </p:graphicFrame>
      <p:graphicFrame>
        <p:nvGraphicFramePr>
          <p:cNvPr id="10" name="9 Tabla"/>
          <p:cNvGraphicFramePr>
            <a:graphicFrameLocks noGrp="1"/>
          </p:cNvGraphicFramePr>
          <p:nvPr/>
        </p:nvGraphicFramePr>
        <p:xfrm>
          <a:off x="179388" y="3568701"/>
          <a:ext cx="8785226" cy="1503918"/>
        </p:xfrm>
        <a:graphic>
          <a:graphicData uri="http://schemas.openxmlformats.org/drawingml/2006/table">
            <a:tbl>
              <a:tblPr/>
              <a:tblGrid>
                <a:gridCol w="2520404"/>
                <a:gridCol w="2808312"/>
                <a:gridCol w="3456510"/>
              </a:tblGrid>
              <a:tr h="626656">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1100" b="1" kern="1200" dirty="0" smtClean="0">
                          <a:solidFill>
                            <a:srgbClr val="FFFFFF"/>
                          </a:solidFill>
                          <a:latin typeface="StoneSansEF-MediumSC" pitchFamily="50" charset="0"/>
                          <a:ea typeface="Times New Roman"/>
                          <a:cs typeface="Calibri"/>
                        </a:rPr>
                        <a:t>No. de Albergues</a:t>
                      </a:r>
                      <a:r>
                        <a:rPr lang="es-MX" sz="1100" b="1" kern="1200" baseline="0" dirty="0" smtClean="0">
                          <a:solidFill>
                            <a:srgbClr val="FFFFFF"/>
                          </a:solidFill>
                          <a:latin typeface="StoneSansEF-MediumSC" pitchFamily="50" charset="0"/>
                          <a:ea typeface="Times New Roman"/>
                          <a:cs typeface="Calibri"/>
                        </a:rPr>
                        <a:t> y/o </a:t>
                      </a:r>
                      <a:r>
                        <a:rPr lang="es-MX" sz="1100" b="1" kern="1200" dirty="0" smtClean="0">
                          <a:solidFill>
                            <a:srgbClr val="FFFFFF"/>
                          </a:solidFill>
                          <a:latin typeface="StoneSansEF-MediumSC" pitchFamily="50" charset="0"/>
                          <a:ea typeface="Times New Roman"/>
                          <a:cs typeface="Calibri"/>
                        </a:rPr>
                        <a:t>Centros Asistenciales para</a:t>
                      </a:r>
                      <a:r>
                        <a:rPr lang="es-MX" sz="1100" b="1" kern="1200" baseline="0" dirty="0" smtClean="0">
                          <a:solidFill>
                            <a:srgbClr val="FFFFFF"/>
                          </a:solidFill>
                          <a:latin typeface="StoneSansEF-MediumSC" pitchFamily="50" charset="0"/>
                          <a:ea typeface="Times New Roman"/>
                          <a:cs typeface="Calibri"/>
                        </a:rPr>
                        <a:t> </a:t>
                      </a:r>
                      <a:r>
                        <a:rPr lang="es-MX" sz="1100" b="1" kern="1200" dirty="0" smtClean="0">
                          <a:solidFill>
                            <a:srgbClr val="FFFFFF"/>
                          </a:solidFill>
                          <a:latin typeface="StoneSansEF-MediumSC" pitchFamily="50" charset="0"/>
                          <a:ea typeface="Times New Roman"/>
                          <a:cs typeface="Calibri"/>
                        </a:rPr>
                        <a:t>menores</a:t>
                      </a:r>
                      <a:r>
                        <a:rPr lang="es-MX" sz="1100" b="1" kern="1200" baseline="0" dirty="0" smtClean="0">
                          <a:solidFill>
                            <a:srgbClr val="FFFFFF"/>
                          </a:solidFill>
                          <a:latin typeface="StoneSansEF-MediumSC" pitchFamily="50" charset="0"/>
                          <a:ea typeface="Times New Roman"/>
                          <a:cs typeface="Calibri"/>
                        </a:rPr>
                        <a:t> Públicos identificados</a:t>
                      </a:r>
                      <a:endParaRPr lang="es-MX" sz="1100" dirty="0" smtClean="0">
                        <a:latin typeface="StoneSansEF-MediumSC" pitchFamily="50" charset="0"/>
                        <a:ea typeface="Calibri"/>
                        <a:cs typeface="Times New Roman"/>
                      </a:endParaRPr>
                    </a:p>
                  </a:txBody>
                  <a:tcPr marL="83317" marR="83317" marT="47367" marB="473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1100" b="1" kern="1200" dirty="0" smtClean="0">
                          <a:solidFill>
                            <a:srgbClr val="FFFFFF"/>
                          </a:solidFill>
                          <a:latin typeface="StoneSansEF-MediumSC" pitchFamily="50" charset="0"/>
                          <a:ea typeface="Times New Roman"/>
                          <a:cs typeface="Calibri"/>
                        </a:rPr>
                        <a:t>No. de Albergues y/o Centros</a:t>
                      </a:r>
                      <a:r>
                        <a:rPr lang="es-MX" sz="1100" b="1" kern="1200" baseline="0" dirty="0" smtClean="0">
                          <a:solidFill>
                            <a:srgbClr val="FFFFFF"/>
                          </a:solidFill>
                          <a:latin typeface="StoneSansEF-MediumSC" pitchFamily="50" charset="0"/>
                          <a:ea typeface="Times New Roman"/>
                          <a:cs typeface="Calibri"/>
                        </a:rPr>
                        <a:t> Asistenciales</a:t>
                      </a:r>
                      <a:r>
                        <a:rPr lang="es-MX" sz="1100" b="1" kern="1200" dirty="0" smtClean="0">
                          <a:solidFill>
                            <a:srgbClr val="FFFFFF"/>
                          </a:solidFill>
                          <a:latin typeface="StoneSansEF-MediumSC" pitchFamily="50" charset="0"/>
                          <a:ea typeface="Times New Roman"/>
                          <a:cs typeface="Calibri"/>
                        </a:rPr>
                        <a:t> para menores</a:t>
                      </a:r>
                      <a:r>
                        <a:rPr lang="es-MX" sz="1100" b="1" kern="1200" baseline="0" dirty="0" smtClean="0">
                          <a:solidFill>
                            <a:srgbClr val="FFFFFF"/>
                          </a:solidFill>
                          <a:latin typeface="StoneSansEF-MediumSC" pitchFamily="50" charset="0"/>
                          <a:ea typeface="Times New Roman"/>
                          <a:cs typeface="Calibri"/>
                        </a:rPr>
                        <a:t> Privados identificados </a:t>
                      </a:r>
                      <a:endParaRPr lang="es-MX" sz="1100" dirty="0" smtClean="0">
                        <a:latin typeface="StoneSansEF-MediumSC" pitchFamily="50" charset="0"/>
                        <a:ea typeface="Calibri"/>
                        <a:cs typeface="Times New Roman"/>
                      </a:endParaRPr>
                    </a:p>
                  </a:txBody>
                  <a:tcPr marL="83317" marR="83317" marT="47367" marB="473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1100" b="1" kern="1200" dirty="0" smtClean="0">
                          <a:solidFill>
                            <a:srgbClr val="FFFFFF"/>
                          </a:solidFill>
                          <a:latin typeface="StoneSansEF-MediumSC" pitchFamily="50" charset="0"/>
                          <a:ea typeface="Times New Roman"/>
                          <a:cs typeface="Calibri"/>
                        </a:rPr>
                        <a:t>Municipios donde se identificaron Albergues</a:t>
                      </a:r>
                      <a:r>
                        <a:rPr lang="es-MX" sz="1100" b="1" kern="1200" baseline="0" dirty="0" smtClean="0">
                          <a:solidFill>
                            <a:srgbClr val="FFFFFF"/>
                          </a:solidFill>
                          <a:latin typeface="StoneSansEF-MediumSC" pitchFamily="50" charset="0"/>
                          <a:ea typeface="Times New Roman"/>
                          <a:cs typeface="Calibri"/>
                        </a:rPr>
                        <a:t> y/o </a:t>
                      </a:r>
                      <a:r>
                        <a:rPr lang="es-MX" sz="1100" b="1" kern="1200" dirty="0" smtClean="0">
                          <a:solidFill>
                            <a:srgbClr val="FFFFFF"/>
                          </a:solidFill>
                          <a:latin typeface="StoneSansEF-MediumSC" pitchFamily="50" charset="0"/>
                          <a:ea typeface="Times New Roman"/>
                          <a:cs typeface="Calibri"/>
                        </a:rPr>
                        <a:t>Centros Asistenciales  para menores</a:t>
                      </a:r>
                      <a:endParaRPr lang="es-MX" sz="1100" dirty="0" smtClean="0">
                        <a:latin typeface="StoneSansEF-MediumSC" pitchFamily="50" charset="0"/>
                        <a:ea typeface="Calibri"/>
                        <a:cs typeface="Times New Roman"/>
                      </a:endParaRPr>
                    </a:p>
                  </a:txBody>
                  <a:tcPr marL="83317" marR="83317" marT="47367" marB="473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805279">
                <a:tc>
                  <a:txBody>
                    <a:bodyPr/>
                    <a:lstStyle/>
                    <a:p>
                      <a:pPr algn="ctr">
                        <a:lnSpc>
                          <a:spcPct val="115000"/>
                        </a:lnSpc>
                        <a:spcAft>
                          <a:spcPts val="0"/>
                        </a:spcAft>
                      </a:pPr>
                      <a:r>
                        <a:rPr lang="es-MX" sz="1600" b="1" dirty="0" smtClean="0">
                          <a:solidFill>
                            <a:schemeClr val="bg1"/>
                          </a:solidFill>
                          <a:latin typeface="StoneSansEF-MediumSC" pitchFamily="50" charset="0"/>
                          <a:ea typeface="Calibri"/>
                          <a:cs typeface="Times New Roman"/>
                        </a:rPr>
                        <a:t>13</a:t>
                      </a:r>
                      <a:endParaRPr lang="es-MX" sz="1600" b="1" dirty="0">
                        <a:solidFill>
                          <a:schemeClr val="bg1"/>
                        </a:solidFill>
                        <a:latin typeface="StoneSansEF-MediumSC" pitchFamily="50" charset="0"/>
                        <a:ea typeface="Calibri"/>
                        <a:cs typeface="Times New Roman"/>
                      </a:endParaRPr>
                    </a:p>
                  </a:txBody>
                  <a:tcPr marL="83317" marR="83317" marT="47367" marB="473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MX" sz="1600" b="1" dirty="0" smtClean="0">
                          <a:solidFill>
                            <a:schemeClr val="bg1"/>
                          </a:solidFill>
                          <a:latin typeface="StoneSansEF-MediumSC" pitchFamily="50" charset="0"/>
                          <a:ea typeface="Calibri"/>
                          <a:cs typeface="Times New Roman"/>
                        </a:rPr>
                        <a:t>19</a:t>
                      </a:r>
                    </a:p>
                  </a:txBody>
                  <a:tcPr marL="83317" marR="83317" marT="47367" marB="473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marL="228600" indent="-228600" algn="ctr">
                        <a:lnSpc>
                          <a:spcPct val="115000"/>
                        </a:lnSpc>
                        <a:spcAft>
                          <a:spcPts val="0"/>
                        </a:spcAft>
                        <a:buNone/>
                      </a:pPr>
                      <a:r>
                        <a:rPr lang="es-MX" sz="1500" b="1" dirty="0" smtClean="0">
                          <a:latin typeface="StoneSansEF-MediumSC" pitchFamily="50" charset="0"/>
                          <a:ea typeface="Calibri"/>
                          <a:cs typeface="Times New Roman"/>
                        </a:rPr>
                        <a:t>16</a:t>
                      </a:r>
                      <a:r>
                        <a:rPr lang="es-MX" sz="900" b="0" dirty="0" smtClean="0">
                          <a:latin typeface="StoneSansEF-MediumSC" pitchFamily="50" charset="0"/>
                          <a:ea typeface="Calibri"/>
                          <a:cs typeface="Times New Roman"/>
                        </a:rPr>
                        <a:t> (Xalapa, Córdoba, Orizaba, Huatusco,</a:t>
                      </a:r>
                      <a:r>
                        <a:rPr lang="es-MX" sz="900" b="0" baseline="0" dirty="0" smtClean="0">
                          <a:latin typeface="StoneSansEF-MediumSC" pitchFamily="50" charset="0"/>
                          <a:ea typeface="Calibri"/>
                          <a:cs typeface="Times New Roman"/>
                        </a:rPr>
                        <a:t> </a:t>
                      </a:r>
                      <a:r>
                        <a:rPr lang="es-MX" sz="900" b="0" dirty="0" smtClean="0">
                          <a:latin typeface="StoneSansEF-MediumSC" pitchFamily="50" charset="0"/>
                          <a:ea typeface="Calibri"/>
                          <a:cs typeface="Times New Roman"/>
                        </a:rPr>
                        <a:t> Veracruz,  Martínez de la Torre,</a:t>
                      </a:r>
                      <a:r>
                        <a:rPr lang="es-MX" sz="900" b="0" baseline="0" dirty="0" smtClean="0">
                          <a:latin typeface="StoneSansEF-MediumSC" pitchFamily="50" charset="0"/>
                          <a:ea typeface="Calibri"/>
                          <a:cs typeface="Times New Roman"/>
                        </a:rPr>
                        <a:t>  Tuxpan, Papantla de Olarte, Poza Rica, Oluta, Jáltipan, Las Choapas. Coatzacoalcos,  Las Choapas, Boca del Río Y BANDERILLA)</a:t>
                      </a:r>
                      <a:endParaRPr lang="es-MX" sz="900" b="0" dirty="0" smtClean="0">
                        <a:latin typeface="StoneSansEF-MediumSC" pitchFamily="50" charset="0"/>
                        <a:ea typeface="Calibri"/>
                        <a:cs typeface="Times New Roman"/>
                      </a:endParaRPr>
                    </a:p>
                  </a:txBody>
                  <a:tcPr marL="83317" marR="83317" marT="47367" marB="473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4" name="13 Tabla"/>
          <p:cNvGraphicFramePr>
            <a:graphicFrameLocks noGrp="1"/>
          </p:cNvGraphicFramePr>
          <p:nvPr/>
        </p:nvGraphicFramePr>
        <p:xfrm>
          <a:off x="179388" y="2686050"/>
          <a:ext cx="8785225" cy="904875"/>
        </p:xfrm>
        <a:graphic>
          <a:graphicData uri="http://schemas.openxmlformats.org/drawingml/2006/table">
            <a:tbl>
              <a:tblPr/>
              <a:tblGrid>
                <a:gridCol w="2501513"/>
                <a:gridCol w="2827203"/>
                <a:gridCol w="3456509"/>
              </a:tblGrid>
              <a:tr h="576131">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a:t>
                      </a:r>
                      <a:r>
                        <a:rPr lang="es-MX" sz="900" b="1" kern="1200" baseline="0" dirty="0" smtClean="0">
                          <a:solidFill>
                            <a:srgbClr val="FFFFFF"/>
                          </a:solidFill>
                          <a:latin typeface="StoneSansEF-MediumSC" pitchFamily="50" charset="0"/>
                          <a:ea typeface="Times New Roman"/>
                          <a:cs typeface="Calibri"/>
                        </a:rPr>
                        <a:t> </a:t>
                      </a:r>
                      <a:r>
                        <a:rPr lang="es-MX" sz="900" b="1" kern="1200" dirty="0" smtClean="0">
                          <a:solidFill>
                            <a:srgbClr val="FFFFFF"/>
                          </a:solidFill>
                          <a:latin typeface="StoneSansEF-MediumSC" pitchFamily="50" charset="0"/>
                          <a:ea typeface="Times New Roman"/>
                          <a:cs typeface="Calibri"/>
                        </a:rPr>
                        <a:t>menores</a:t>
                      </a:r>
                      <a:r>
                        <a:rPr lang="es-MX" sz="900" b="1" kern="1200" baseline="0" dirty="0" smtClean="0">
                          <a:solidFill>
                            <a:srgbClr val="FFFFFF"/>
                          </a:solidFill>
                          <a:latin typeface="StoneSansEF-MediumSC" pitchFamily="50" charset="0"/>
                          <a:ea typeface="Times New Roman"/>
                          <a:cs typeface="Calibri"/>
                        </a:rPr>
                        <a:t> identificados</a:t>
                      </a:r>
                      <a:endParaRPr lang="es-MX" sz="900" dirty="0" smtClean="0">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 Centros</a:t>
                      </a:r>
                      <a:r>
                        <a:rPr lang="es-MX" sz="900" b="1" kern="1200" baseline="0" dirty="0" smtClean="0">
                          <a:solidFill>
                            <a:srgbClr val="FFFFFF"/>
                          </a:solidFill>
                          <a:latin typeface="StoneSansEF-MediumSC" pitchFamily="50" charset="0"/>
                          <a:ea typeface="Times New Roman"/>
                          <a:cs typeface="Calibri"/>
                        </a:rPr>
                        <a:t> Asistenciales</a:t>
                      </a:r>
                      <a:r>
                        <a:rPr lang="es-MX" sz="900" b="1" kern="1200" dirty="0" smtClean="0">
                          <a:solidFill>
                            <a:srgbClr val="FFFFFF"/>
                          </a:solidFill>
                          <a:latin typeface="StoneSansEF-MediumSC" pitchFamily="50" charset="0"/>
                          <a:ea typeface="Times New Roman"/>
                          <a:cs typeface="Calibri"/>
                        </a:rPr>
                        <a:t> para menores</a:t>
                      </a:r>
                      <a:r>
                        <a:rPr lang="es-MX" sz="900" b="1" kern="1200" baseline="0" dirty="0" smtClean="0">
                          <a:solidFill>
                            <a:srgbClr val="FFFFFF"/>
                          </a:solidFill>
                          <a:latin typeface="StoneSansEF-MediumSC" pitchFamily="50" charset="0"/>
                          <a:ea typeface="Times New Roman"/>
                          <a:cs typeface="Calibri"/>
                        </a:rPr>
                        <a:t> identificados con información de soporte</a:t>
                      </a:r>
                      <a:endParaRPr lang="es-MX" sz="900" dirty="0" smtClean="0">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Capacidad Total</a:t>
                      </a:r>
                      <a:r>
                        <a:rPr lang="es-MX" sz="900" b="1" kern="1200" baseline="0" dirty="0" smtClean="0">
                          <a:solidFill>
                            <a:srgbClr val="FFFFFF"/>
                          </a:solidFill>
                          <a:latin typeface="StoneSansEF-MediumSC" pitchFamily="50" charset="0"/>
                          <a:ea typeface="Times New Roman"/>
                          <a:cs typeface="Calibri"/>
                        </a:rPr>
                        <a:t> de espacios para albergar menores en Albergues y/o Centros Asistenciales identificados</a:t>
                      </a:r>
                      <a:endParaRPr lang="es-MX" sz="900" dirty="0" smtClean="0">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28744">
                <a:tc>
                  <a:txBody>
                    <a:bodyPr/>
                    <a:lstStyle/>
                    <a:p>
                      <a:pPr algn="ctr">
                        <a:lnSpc>
                          <a:spcPct val="115000"/>
                        </a:lnSpc>
                        <a:spcAft>
                          <a:spcPts val="0"/>
                        </a:spcAft>
                      </a:pPr>
                      <a:r>
                        <a:rPr lang="es-MX" sz="1400" b="1" dirty="0" smtClean="0">
                          <a:solidFill>
                            <a:schemeClr val="bg1"/>
                          </a:solidFill>
                          <a:latin typeface="StoneSansEF-MediumSC" pitchFamily="50" charset="0"/>
                          <a:ea typeface="Calibri"/>
                          <a:cs typeface="Times New Roman"/>
                        </a:rPr>
                        <a:t>38</a:t>
                      </a:r>
                      <a:endParaRPr lang="es-MX" sz="1400" b="1" dirty="0">
                        <a:solidFill>
                          <a:schemeClr val="bg1"/>
                        </a:solidFill>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MX" sz="1400" b="1" dirty="0" smtClean="0">
                          <a:solidFill>
                            <a:schemeClr val="bg1"/>
                          </a:solidFill>
                          <a:latin typeface="StoneSansEF-MediumSC" pitchFamily="50" charset="0"/>
                          <a:ea typeface="Calibri"/>
                          <a:cs typeface="Times New Roman"/>
                        </a:rPr>
                        <a:t>38</a:t>
                      </a:r>
                      <a:endParaRPr lang="es-MX" sz="1400" b="1" dirty="0">
                        <a:solidFill>
                          <a:schemeClr val="bg1"/>
                        </a:solidFill>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MX" sz="1400" b="1" dirty="0" smtClean="0">
                          <a:solidFill>
                            <a:schemeClr val="bg1"/>
                          </a:solidFill>
                          <a:latin typeface="StoneSansEF-MediumSC" pitchFamily="50" charset="0"/>
                          <a:ea typeface="Times New Roman"/>
                          <a:cs typeface="Times New Roman"/>
                        </a:rPr>
                        <a:t>1,</a:t>
                      </a:r>
                      <a:r>
                        <a:rPr lang="es-MX" sz="1400" b="1" baseline="0" dirty="0" smtClean="0">
                          <a:solidFill>
                            <a:schemeClr val="bg1"/>
                          </a:solidFill>
                          <a:latin typeface="StoneSansEF-MediumSC" pitchFamily="50" charset="0"/>
                          <a:ea typeface="Times New Roman"/>
                          <a:cs typeface="Times New Roman"/>
                        </a:rPr>
                        <a:t> 087</a:t>
                      </a:r>
                      <a:endParaRPr lang="es-MX" sz="1400" b="1" dirty="0">
                        <a:solidFill>
                          <a:schemeClr val="bg1"/>
                        </a:solidFill>
                        <a:latin typeface="StoneSansEF-MediumSC" pitchFamily="50" charset="0"/>
                        <a:ea typeface="Calibri"/>
                        <a:cs typeface="Times New Roman"/>
                      </a:endParaRPr>
                    </a:p>
                  </a:txBody>
                  <a:tcPr marL="83317" marR="83317" marT="41690" marB="416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r>
            </a:tbl>
          </a:graphicData>
        </a:graphic>
      </p:graphicFrame>
      <p:graphicFrame>
        <p:nvGraphicFramePr>
          <p:cNvPr id="12" name="11 Tabla"/>
          <p:cNvGraphicFramePr>
            <a:graphicFrameLocks noGrp="1"/>
          </p:cNvGraphicFramePr>
          <p:nvPr/>
        </p:nvGraphicFramePr>
        <p:xfrm>
          <a:off x="214282" y="5072074"/>
          <a:ext cx="8785225" cy="914908"/>
        </p:xfrm>
        <a:graphic>
          <a:graphicData uri="http://schemas.openxmlformats.org/drawingml/2006/table">
            <a:tbl>
              <a:tblPr/>
              <a:tblGrid>
                <a:gridCol w="2501513"/>
                <a:gridCol w="2827203"/>
                <a:gridCol w="3456509"/>
              </a:tblGrid>
              <a:tr h="516441">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a:t>
                      </a:r>
                      <a:r>
                        <a:rPr lang="es-MX" sz="900" b="1" kern="1200" baseline="0" dirty="0" smtClean="0">
                          <a:solidFill>
                            <a:srgbClr val="FFFFFF"/>
                          </a:solidFill>
                          <a:latin typeface="StoneSansEF-MediumSC" pitchFamily="50" charset="0"/>
                          <a:ea typeface="Times New Roman"/>
                          <a:cs typeface="Calibri"/>
                        </a:rPr>
                        <a:t> </a:t>
                      </a:r>
                      <a:r>
                        <a:rPr lang="es-MX" sz="900" b="1" kern="1200" dirty="0" smtClean="0">
                          <a:solidFill>
                            <a:srgbClr val="FFFFFF"/>
                          </a:solidFill>
                          <a:latin typeface="StoneSansEF-MediumSC" pitchFamily="50" charset="0"/>
                          <a:ea typeface="Times New Roman"/>
                          <a:cs typeface="Calibri"/>
                        </a:rPr>
                        <a:t>menores</a:t>
                      </a:r>
                      <a:r>
                        <a:rPr lang="es-MX" sz="900" b="1" kern="1200" baseline="0" dirty="0" smtClean="0">
                          <a:solidFill>
                            <a:srgbClr val="FFFFFF"/>
                          </a:solidFill>
                          <a:latin typeface="StoneSansEF-MediumSC" pitchFamily="50" charset="0"/>
                          <a:ea typeface="Times New Roman"/>
                          <a:cs typeface="Calibri"/>
                        </a:rPr>
                        <a:t> de origen religioso</a:t>
                      </a:r>
                      <a:endParaRPr lang="es-MX" sz="900" dirty="0" smtClean="0">
                        <a:latin typeface="StoneSansEF-MediumSC" pitchFamily="50" charset="0"/>
                        <a:ea typeface="Calibri"/>
                        <a:cs typeface="Times New Roman"/>
                      </a:endParaRPr>
                    </a:p>
                  </a:txBody>
                  <a:tcPr marL="83317" marR="83317" marT="44704" marB="447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 Centros</a:t>
                      </a:r>
                      <a:r>
                        <a:rPr lang="es-MX" sz="900" b="1" kern="1200" baseline="0" dirty="0" smtClean="0">
                          <a:solidFill>
                            <a:srgbClr val="FFFFFF"/>
                          </a:solidFill>
                          <a:latin typeface="StoneSansEF-MediumSC" pitchFamily="50" charset="0"/>
                          <a:ea typeface="Times New Roman"/>
                          <a:cs typeface="Calibri"/>
                        </a:rPr>
                        <a:t> Asistenciales</a:t>
                      </a:r>
                      <a:r>
                        <a:rPr lang="es-MX" sz="900" b="1" kern="1200" dirty="0" smtClean="0">
                          <a:solidFill>
                            <a:srgbClr val="FFFFFF"/>
                          </a:solidFill>
                          <a:latin typeface="StoneSansEF-MediumSC" pitchFamily="50" charset="0"/>
                          <a:ea typeface="Times New Roman"/>
                          <a:cs typeface="Calibri"/>
                        </a:rPr>
                        <a:t> para menores</a:t>
                      </a:r>
                      <a:r>
                        <a:rPr lang="es-MX" sz="900" b="1" kern="1200" baseline="0" dirty="0" smtClean="0">
                          <a:solidFill>
                            <a:srgbClr val="FFFFFF"/>
                          </a:solidFill>
                          <a:latin typeface="StoneSansEF-MediumSC" pitchFamily="50" charset="0"/>
                          <a:ea typeface="Times New Roman"/>
                          <a:cs typeface="Calibri"/>
                        </a:rPr>
                        <a:t> dependientes de Sistemas  DIF Municipales</a:t>
                      </a:r>
                      <a:endParaRPr lang="es-MX" sz="900" dirty="0" smtClean="0">
                        <a:latin typeface="StoneSansEF-MediumSC" pitchFamily="50" charset="0"/>
                        <a:ea typeface="Calibri"/>
                        <a:cs typeface="Times New Roman"/>
                      </a:endParaRPr>
                    </a:p>
                  </a:txBody>
                  <a:tcPr marL="83317" marR="83317" marT="44704" marB="447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a:t>
                      </a:r>
                      <a:r>
                        <a:rPr lang="es-MX" sz="900" b="1" kern="1200" baseline="0" dirty="0" smtClean="0">
                          <a:solidFill>
                            <a:srgbClr val="FFFFFF"/>
                          </a:solidFill>
                          <a:latin typeface="StoneSansEF-MediumSC" pitchFamily="50" charset="0"/>
                          <a:ea typeface="Times New Roman"/>
                          <a:cs typeface="Calibri"/>
                        </a:rPr>
                        <a:t> Centros Asistenciales para menores dependientes del Sistema DIF Estatal</a:t>
                      </a:r>
                      <a:endParaRPr lang="es-MX" sz="900" dirty="0" smtClean="0">
                        <a:latin typeface="StoneSansEF-MediumSC" pitchFamily="50" charset="0"/>
                        <a:ea typeface="Calibri"/>
                        <a:cs typeface="Times New Roman"/>
                      </a:endParaRPr>
                    </a:p>
                  </a:txBody>
                  <a:tcPr marL="83317" marR="83317" marT="44704" marB="447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13380">
                <a:tc>
                  <a:txBody>
                    <a:bodyPr/>
                    <a:lstStyle/>
                    <a:p>
                      <a:pPr algn="ctr">
                        <a:lnSpc>
                          <a:spcPct val="115000"/>
                        </a:lnSpc>
                        <a:spcAft>
                          <a:spcPts val="0"/>
                        </a:spcAft>
                      </a:pPr>
                      <a:r>
                        <a:rPr lang="es-MX" sz="1500" b="1" dirty="0" smtClean="0">
                          <a:latin typeface="StoneSansEF-MediumSC" pitchFamily="50" charset="0"/>
                          <a:ea typeface="Calibri"/>
                          <a:cs typeface="Times New Roman"/>
                        </a:rPr>
                        <a:t>9</a:t>
                      </a:r>
                      <a:endParaRPr lang="es-MX" sz="1500" b="1" dirty="0">
                        <a:latin typeface="StoneSansEF-MediumSC" pitchFamily="50" charset="0"/>
                        <a:ea typeface="Calibri"/>
                        <a:cs typeface="Times New Roman"/>
                      </a:endParaRPr>
                    </a:p>
                  </a:txBody>
                  <a:tcPr marL="83317" marR="83317" marT="44704" marB="447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s-MX" sz="1500" b="1" dirty="0" smtClean="0">
                          <a:latin typeface="StoneSansEF-MediumSC" pitchFamily="50" charset="0"/>
                          <a:ea typeface="Calibri"/>
                          <a:cs typeface="Times New Roman"/>
                        </a:rPr>
                        <a:t>13</a:t>
                      </a:r>
                      <a:endParaRPr lang="es-MX" sz="1500" b="1" dirty="0">
                        <a:latin typeface="StoneSansEF-MediumSC" pitchFamily="50" charset="0"/>
                        <a:ea typeface="Calibri"/>
                        <a:cs typeface="Times New Roman"/>
                      </a:endParaRPr>
                    </a:p>
                  </a:txBody>
                  <a:tcPr marL="83317" marR="83317" marT="44704" marB="447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s-MX" sz="1500" b="1" dirty="0" smtClean="0">
                          <a:latin typeface="StoneSansEF-MediumSC" pitchFamily="50" charset="0"/>
                          <a:ea typeface="Times New Roman"/>
                          <a:cs typeface="Times New Roman"/>
                        </a:rPr>
                        <a:t>1</a:t>
                      </a:r>
                      <a:endParaRPr lang="es-MX" sz="1500" b="1" dirty="0">
                        <a:latin typeface="StoneSansEF-MediumSC" pitchFamily="50" charset="0"/>
                        <a:ea typeface="Calibri"/>
                        <a:cs typeface="Times New Roman"/>
                      </a:endParaRPr>
                    </a:p>
                  </a:txBody>
                  <a:tcPr marL="83317" marR="83317" marT="44704" marB="4470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3" name="12 Tabla"/>
          <p:cNvGraphicFramePr>
            <a:graphicFrameLocks noGrp="1"/>
          </p:cNvGraphicFramePr>
          <p:nvPr/>
        </p:nvGraphicFramePr>
        <p:xfrm>
          <a:off x="214282" y="6000768"/>
          <a:ext cx="2520950" cy="1052512"/>
        </p:xfrm>
        <a:graphic>
          <a:graphicData uri="http://schemas.openxmlformats.org/drawingml/2006/table">
            <a:tbl>
              <a:tblPr/>
              <a:tblGrid>
                <a:gridCol w="2520950"/>
              </a:tblGrid>
              <a:tr h="720749">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a:t>
                      </a:r>
                      <a:r>
                        <a:rPr lang="es-MX" sz="900" b="1" kern="1200" baseline="0" dirty="0" smtClean="0">
                          <a:solidFill>
                            <a:srgbClr val="FFFFFF"/>
                          </a:solidFill>
                          <a:latin typeface="StoneSansEF-MediumSC" pitchFamily="50" charset="0"/>
                          <a:ea typeface="Times New Roman"/>
                          <a:cs typeface="Calibri"/>
                        </a:rPr>
                        <a:t> y/o </a:t>
                      </a:r>
                      <a:r>
                        <a:rPr lang="es-MX" sz="900" b="1" kern="1200" dirty="0" smtClean="0">
                          <a:solidFill>
                            <a:srgbClr val="FFFFFF"/>
                          </a:solidFill>
                          <a:latin typeface="StoneSansEF-MediumSC" pitchFamily="50" charset="0"/>
                          <a:ea typeface="Times New Roman"/>
                          <a:cs typeface="Calibri"/>
                        </a:rPr>
                        <a:t>Centros Asistenciales para</a:t>
                      </a:r>
                      <a:r>
                        <a:rPr lang="es-MX" sz="900" b="1" kern="1200" baseline="0" dirty="0" smtClean="0">
                          <a:solidFill>
                            <a:srgbClr val="FFFFFF"/>
                          </a:solidFill>
                          <a:latin typeface="StoneSansEF-MediumSC" pitchFamily="50" charset="0"/>
                          <a:ea typeface="Times New Roman"/>
                          <a:cs typeface="Calibri"/>
                        </a:rPr>
                        <a:t> </a:t>
                      </a:r>
                      <a:r>
                        <a:rPr lang="es-MX" sz="900" b="1" kern="1200" dirty="0" smtClean="0">
                          <a:solidFill>
                            <a:srgbClr val="FFFFFF"/>
                          </a:solidFill>
                          <a:latin typeface="StoneSansEF-MediumSC" pitchFamily="50" charset="0"/>
                          <a:ea typeface="Times New Roman"/>
                          <a:cs typeface="Calibri"/>
                        </a:rPr>
                        <a:t>menores</a:t>
                      </a:r>
                      <a:r>
                        <a:rPr lang="es-MX" sz="900" b="1" kern="1200" baseline="0" dirty="0" smtClean="0">
                          <a:solidFill>
                            <a:srgbClr val="FFFFFF"/>
                          </a:solidFill>
                          <a:latin typeface="StoneSansEF-MediumSC" pitchFamily="50" charset="0"/>
                          <a:ea typeface="Times New Roman"/>
                          <a:cs typeface="Calibri"/>
                        </a:rPr>
                        <a:t> dependientes del Sistema DIF Municipales sin Acta constitutiva</a:t>
                      </a:r>
                      <a:endParaRPr lang="es-MX" sz="900" dirty="0" smtClean="0">
                        <a:latin typeface="StoneSansEF-MediumSC" pitchFamily="50" charset="0"/>
                        <a:ea typeface="Calibri"/>
                        <a:cs typeface="Times New Roman"/>
                      </a:endParaRPr>
                    </a:p>
                  </a:txBody>
                  <a:tcPr marL="83322" marR="83322" marT="41727" marB="417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31763">
                <a:tc>
                  <a:txBody>
                    <a:bodyPr/>
                    <a:lstStyle/>
                    <a:p>
                      <a:pPr algn="ctr">
                        <a:lnSpc>
                          <a:spcPct val="115000"/>
                        </a:lnSpc>
                        <a:spcAft>
                          <a:spcPts val="0"/>
                        </a:spcAft>
                      </a:pPr>
                      <a:r>
                        <a:rPr lang="es-MX" sz="1400" b="1" dirty="0" smtClean="0">
                          <a:latin typeface="StoneSansEF-MediumSC" pitchFamily="50" charset="0"/>
                          <a:ea typeface="Calibri"/>
                          <a:cs typeface="Times New Roman"/>
                        </a:rPr>
                        <a:t>13</a:t>
                      </a:r>
                      <a:endParaRPr lang="es-MX" sz="1400" b="1" dirty="0">
                        <a:latin typeface="StoneSansEF-MediumSC" pitchFamily="50" charset="0"/>
                        <a:ea typeface="Calibri"/>
                        <a:cs typeface="Times New Roman"/>
                      </a:endParaRPr>
                    </a:p>
                  </a:txBody>
                  <a:tcPr marL="83322" marR="83322" marT="41727" marB="417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6" name="15 Tabla"/>
          <p:cNvGraphicFramePr>
            <a:graphicFrameLocks noGrp="1"/>
          </p:cNvGraphicFramePr>
          <p:nvPr/>
        </p:nvGraphicFramePr>
        <p:xfrm>
          <a:off x="2714612" y="5972175"/>
          <a:ext cx="2827337" cy="885825"/>
        </p:xfrm>
        <a:graphic>
          <a:graphicData uri="http://schemas.openxmlformats.org/drawingml/2006/table">
            <a:tbl>
              <a:tblPr/>
              <a:tblGrid>
                <a:gridCol w="2827337"/>
              </a:tblGrid>
              <a:tr h="533619">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 Centros</a:t>
                      </a:r>
                      <a:r>
                        <a:rPr lang="es-MX" sz="900" b="1" kern="1200" baseline="0" dirty="0" smtClean="0">
                          <a:solidFill>
                            <a:srgbClr val="FFFFFF"/>
                          </a:solidFill>
                          <a:latin typeface="StoneSansEF-MediumSC" pitchFamily="50" charset="0"/>
                          <a:ea typeface="Times New Roman"/>
                          <a:cs typeface="Calibri"/>
                        </a:rPr>
                        <a:t> Asistenciales</a:t>
                      </a:r>
                      <a:r>
                        <a:rPr lang="es-MX" sz="900" b="1" kern="1200" dirty="0" smtClean="0">
                          <a:solidFill>
                            <a:srgbClr val="FFFFFF"/>
                          </a:solidFill>
                          <a:latin typeface="StoneSansEF-MediumSC" pitchFamily="50" charset="0"/>
                          <a:ea typeface="Times New Roman"/>
                          <a:cs typeface="Calibri"/>
                        </a:rPr>
                        <a:t> para menores</a:t>
                      </a:r>
                      <a:r>
                        <a:rPr lang="es-MX" sz="900" b="1" kern="1200" baseline="0" dirty="0" smtClean="0">
                          <a:solidFill>
                            <a:srgbClr val="FFFFFF"/>
                          </a:solidFill>
                          <a:latin typeface="StoneSansEF-MediumSC" pitchFamily="50" charset="0"/>
                          <a:ea typeface="Times New Roman"/>
                          <a:cs typeface="Calibri"/>
                        </a:rPr>
                        <a:t> que cuentan con RFC</a:t>
                      </a:r>
                      <a:endParaRPr lang="es-MX" sz="900" dirty="0" smtClean="0">
                        <a:latin typeface="StoneSansEF-MediumSC" pitchFamily="50" charset="0"/>
                        <a:ea typeface="Calibri"/>
                        <a:cs typeface="Times New Roman"/>
                      </a:endParaRPr>
                    </a:p>
                  </a:txBody>
                  <a:tcPr marL="83321" marR="83321" marT="41716" marB="4171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52206">
                <a:tc>
                  <a:txBody>
                    <a:bodyPr/>
                    <a:lstStyle/>
                    <a:p>
                      <a:pPr algn="ctr">
                        <a:lnSpc>
                          <a:spcPct val="115000"/>
                        </a:lnSpc>
                        <a:spcAft>
                          <a:spcPts val="0"/>
                        </a:spcAft>
                      </a:pPr>
                      <a:r>
                        <a:rPr lang="es-MX" sz="1400" b="1" dirty="0" smtClean="0">
                          <a:latin typeface="StoneSansEF-MediumSC" pitchFamily="50" charset="0"/>
                          <a:ea typeface="Calibri"/>
                          <a:cs typeface="Times New Roman"/>
                        </a:rPr>
                        <a:t>19</a:t>
                      </a:r>
                      <a:endParaRPr lang="es-MX" sz="1400" b="1" dirty="0">
                        <a:latin typeface="StoneSansEF-MediumSC" pitchFamily="50" charset="0"/>
                        <a:ea typeface="Calibri"/>
                        <a:cs typeface="Times New Roman"/>
                      </a:endParaRPr>
                    </a:p>
                  </a:txBody>
                  <a:tcPr marL="83321" marR="83321" marT="41716" marB="4171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7" name="16 Tabla"/>
          <p:cNvGraphicFramePr>
            <a:graphicFrameLocks noGrp="1"/>
          </p:cNvGraphicFramePr>
          <p:nvPr/>
        </p:nvGraphicFramePr>
        <p:xfrm>
          <a:off x="5500694" y="5972175"/>
          <a:ext cx="3455988" cy="885825"/>
        </p:xfrm>
        <a:graphic>
          <a:graphicData uri="http://schemas.openxmlformats.org/drawingml/2006/table">
            <a:tbl>
              <a:tblPr/>
              <a:tblGrid>
                <a:gridCol w="3455988"/>
              </a:tblGrid>
              <a:tr h="523939">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dirty="0" smtClean="0">
                          <a:solidFill>
                            <a:srgbClr val="FFFFFF"/>
                          </a:solidFill>
                          <a:latin typeface="StoneSansEF-MediumSC" pitchFamily="50" charset="0"/>
                          <a:ea typeface="Times New Roman"/>
                          <a:cs typeface="Calibri"/>
                        </a:rPr>
                        <a:t>No. De albergues y/o</a:t>
                      </a:r>
                      <a:r>
                        <a:rPr lang="es-MX" sz="900" b="1" kern="1200" baseline="0" dirty="0" smtClean="0">
                          <a:solidFill>
                            <a:srgbClr val="FFFFFF"/>
                          </a:solidFill>
                          <a:latin typeface="StoneSansEF-MediumSC" pitchFamily="50" charset="0"/>
                          <a:ea typeface="Times New Roman"/>
                          <a:cs typeface="Calibri"/>
                        </a:rPr>
                        <a:t> Centros Asistenciales para menores </a:t>
                      </a:r>
                    </a:p>
                    <a:p>
                      <a:pPr marL="0" marR="0" indent="0" algn="ctr" defTabSz="457200" rtl="0" eaLnBrk="1" fontAlgn="auto" latinLnBrk="0" hangingPunct="1">
                        <a:lnSpc>
                          <a:spcPct val="115000"/>
                        </a:lnSpc>
                        <a:spcBef>
                          <a:spcPts val="0"/>
                        </a:spcBef>
                        <a:spcAft>
                          <a:spcPts val="0"/>
                        </a:spcAft>
                        <a:buClrTx/>
                        <a:buSzTx/>
                        <a:buFontTx/>
                        <a:buNone/>
                        <a:tabLst/>
                        <a:defRPr/>
                      </a:pPr>
                      <a:r>
                        <a:rPr lang="es-MX" sz="900" b="1" kern="1200" baseline="0" dirty="0" smtClean="0">
                          <a:solidFill>
                            <a:srgbClr val="FFFFFF"/>
                          </a:solidFill>
                          <a:latin typeface="StoneSansEF-MediumSC" pitchFamily="50" charset="0"/>
                          <a:ea typeface="Times New Roman"/>
                          <a:cs typeface="Calibri"/>
                        </a:rPr>
                        <a:t>que no cuentan con RFC</a:t>
                      </a:r>
                      <a:endParaRPr lang="es-MX" sz="900" dirty="0" smtClean="0">
                        <a:latin typeface="StoneSansEF-MediumSC" pitchFamily="50" charset="0"/>
                        <a:ea typeface="Calibri"/>
                        <a:cs typeface="Times New Roman"/>
                      </a:endParaRPr>
                    </a:p>
                  </a:txBody>
                  <a:tcPr marL="83304" marR="83304" marT="41685" marB="416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03152"/>
                    </a:solidFill>
                  </a:tcPr>
                </a:tc>
              </a:tr>
              <a:tr h="361886">
                <a:tc>
                  <a:txBody>
                    <a:bodyPr/>
                    <a:lstStyle/>
                    <a:p>
                      <a:pPr algn="ctr">
                        <a:lnSpc>
                          <a:spcPct val="115000"/>
                        </a:lnSpc>
                        <a:spcAft>
                          <a:spcPts val="0"/>
                        </a:spcAft>
                      </a:pPr>
                      <a:r>
                        <a:rPr lang="es-MX" sz="1400" b="1" dirty="0" smtClean="0">
                          <a:latin typeface="Calibri"/>
                          <a:ea typeface="Calibri"/>
                          <a:cs typeface="Times New Roman"/>
                        </a:rPr>
                        <a:t>13</a:t>
                      </a:r>
                      <a:endParaRPr lang="es-MX" sz="1400" b="1" dirty="0">
                        <a:latin typeface="Calibri"/>
                        <a:ea typeface="Calibri"/>
                        <a:cs typeface="Times New Roman"/>
                      </a:endParaRPr>
                    </a:p>
                  </a:txBody>
                  <a:tcPr marL="83304" marR="83304" marT="41685" marB="416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bl>
          </a:graphicData>
        </a:graphic>
      </p:graphicFrame>
      <p:sp>
        <p:nvSpPr>
          <p:cNvPr id="18" name="17 Rectángulo"/>
          <p:cNvSpPr/>
          <p:nvPr/>
        </p:nvSpPr>
        <p:spPr>
          <a:xfrm>
            <a:off x="179388" y="1196975"/>
            <a:ext cx="2016125" cy="360363"/>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bg1"/>
                </a:solidFill>
              </a:rPr>
              <a:t>Resumen Final</a:t>
            </a:r>
          </a:p>
        </p:txBody>
      </p:sp>
      <p:sp>
        <p:nvSpPr>
          <p:cNvPr id="11" name="3 Título"/>
          <p:cNvSpPr txBox="1">
            <a:spLocks/>
          </p:cNvSpPr>
          <p:nvPr/>
        </p:nvSpPr>
        <p:spPr>
          <a:xfrm>
            <a:off x="2339975" y="1123950"/>
            <a:ext cx="6551613" cy="576263"/>
          </a:xfrm>
          <a:prstGeom prst="rect">
            <a:avLst/>
          </a:prstGeom>
          <a:solidFill>
            <a:schemeClr val="accent4">
              <a:lumMod val="50000"/>
            </a:schemeClr>
          </a:solidFill>
        </p:spPr>
        <p:txBody>
          <a:bodyPr/>
          <a:lstStyle/>
          <a:p>
            <a:pPr algn="just" eaLnBrk="1" fontAlgn="auto" hangingPunct="1">
              <a:spcBef>
                <a:spcPts val="0"/>
              </a:spcBef>
              <a:spcAft>
                <a:spcPts val="0"/>
              </a:spcAft>
              <a:defRPr/>
            </a:pPr>
            <a:r>
              <a:rPr lang="es-MX" sz="900" b="1" dirty="0">
                <a:solidFill>
                  <a:schemeClr val="bg1"/>
                </a:solidFill>
                <a:latin typeface="Arial" pitchFamily="34" charset="0"/>
                <a:cs typeface="Arial" pitchFamily="34" charset="0"/>
              </a:rPr>
              <a:t>“</a:t>
            </a:r>
            <a:r>
              <a:rPr lang="es-MX" sz="900" dirty="0">
                <a:solidFill>
                  <a:schemeClr val="bg1"/>
                </a:solidFill>
                <a:latin typeface="Arial" pitchFamily="34" charset="0"/>
                <a:cs typeface="Arial" pitchFamily="34" charset="0"/>
              </a:rPr>
              <a:t>Programa de Consolidación sobre la Atención y Seguimiento de Menores, así como de la Actualización, Identificación e Implementación de estrategias de resolución jurídica y asistencial en beneficio de niñas, niños y adolescentes que se encuentran albergados en Centros Asistenciales y/o Albergues públicos y privados en el Estado de Veracruz  2014”.</a:t>
            </a:r>
          </a:p>
        </p:txBody>
      </p:sp>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1672</TotalTime>
  <Words>7219</Words>
  <Application>Microsoft Office PowerPoint</Application>
  <PresentationFormat>Presentación en pantalla (4:3)</PresentationFormat>
  <Paragraphs>950</Paragraphs>
  <Slides>37</Slides>
  <Notes>23</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40" baseType="lpstr">
      <vt:lpstr>Tema de Office</vt:lpstr>
      <vt:lpstr>Gráfico</vt:lpstr>
      <vt:lpstr>Worksheet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dc:creator>
  <cp:lastModifiedBy>prosiadpc3</cp:lastModifiedBy>
  <cp:revision>161</cp:revision>
  <dcterms:created xsi:type="dcterms:W3CDTF">2013-10-11T01:05:08Z</dcterms:created>
  <dcterms:modified xsi:type="dcterms:W3CDTF">2015-01-05T17:20:03Z</dcterms:modified>
</cp:coreProperties>
</file>